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embeddings/Microsoft___1.bin" ContentType="application/vnd.openxmlformats-officedocument.oleObject"/>
  <Override PartName="/ppt/embeddings/Microsoft___2.bin" ContentType="application/vnd.openxmlformats-officedocument.oleObject"/>
  <Override PartName="/ppt/embeddings/Microsoft___3.bin" ContentType="application/vnd.openxmlformats-officedocument.oleObject"/>
  <Override PartName="/ppt/embeddings/oleObject1.bin" ContentType="application/vnd.openxmlformats-officedocument.oleObject"/>
  <Override PartName="/ppt/embeddings/Microsoft___4.bin" ContentType="application/vnd.openxmlformats-officedocument.oleObject"/>
  <Override PartName="/ppt/embeddings/Microsoft___5.bin" ContentType="application/vnd.openxmlformats-officedocument.oleObject"/>
  <Override PartName="/ppt/embeddings/Microsoft___6.bin" ContentType="application/vnd.openxmlformats-officedocument.oleObject"/>
  <Override PartName="/ppt/notesSlides/notesSlide1.xml" ContentType="application/vnd.openxmlformats-officedocument.presentationml.notesSlide+xml"/>
  <Override PartName="/ppt/embeddings/Microsoft___7.bin" ContentType="application/vnd.openxmlformats-officedocument.oleObject"/>
  <Override PartName="/ppt/embeddings/Microsoft___8.bin" ContentType="application/vnd.openxmlformats-officedocument.oleObject"/>
  <Override PartName="/ppt/embeddings/Microsoft___9.bin" ContentType="application/vnd.openxmlformats-officedocument.oleObject"/>
  <Override PartName="/ppt/embeddings/Microsoft___10.bin" ContentType="application/vnd.openxmlformats-officedocument.oleObject"/>
  <Override PartName="/ppt/embeddings/Microsoft___1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9"/>
  </p:notesMasterIdLst>
  <p:sldIdLst>
    <p:sldId id="256" r:id="rId2"/>
    <p:sldId id="275" r:id="rId3"/>
    <p:sldId id="257" r:id="rId4"/>
    <p:sldId id="294" r:id="rId5"/>
    <p:sldId id="266" r:id="rId6"/>
    <p:sldId id="296" r:id="rId7"/>
    <p:sldId id="261" r:id="rId8"/>
    <p:sldId id="295" r:id="rId9"/>
    <p:sldId id="297" r:id="rId10"/>
    <p:sldId id="302" r:id="rId11"/>
    <p:sldId id="285" r:id="rId12"/>
    <p:sldId id="270" r:id="rId13"/>
    <p:sldId id="298" r:id="rId14"/>
    <p:sldId id="267" r:id="rId15"/>
    <p:sldId id="299" r:id="rId16"/>
    <p:sldId id="281" r:id="rId17"/>
    <p:sldId id="269" r:id="rId18"/>
    <p:sldId id="300" r:id="rId19"/>
    <p:sldId id="272" r:id="rId20"/>
    <p:sldId id="273" r:id="rId21"/>
    <p:sldId id="284" r:id="rId22"/>
    <p:sldId id="301" r:id="rId23"/>
    <p:sldId id="282" r:id="rId24"/>
    <p:sldId id="283" r:id="rId25"/>
    <p:sldId id="303" r:id="rId26"/>
    <p:sldId id="271" r:id="rId27"/>
    <p:sldId id="304" r:id="rId28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テーマ 1 - アクセント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テーマ 1 - アクセント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38B1855-1B75-4FBE-930C-398BA8C253C6}" styleName="テーマ 2 - アクセント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スタイルなし/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8D230F3-CF80-4859-8CE7-A43EE81993B5}" styleName="淡色 1 - アクセント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淡色 1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淡色 3 - アクセント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8603FDC-E32A-4AB5-989C-0864C3EAD2B8}" styleName="テーマ 2 - アクセント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テーマ 2 - アクセント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9" d="100"/>
          <a:sy n="99" d="100"/>
        </p:scale>
        <p:origin x="-79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altLang="ja-JP" dirty="0" smtClean="0"/>
              <a:t>Gal/</a:t>
            </a:r>
            <a:r>
              <a:rPr lang="en-US" altLang="ja-JP" dirty="0" err="1" smtClean="0"/>
              <a:t>Extragal</a:t>
            </a:r>
            <a:r>
              <a:rPr lang="en-US" altLang="ja-JP" dirty="0" smtClean="0"/>
              <a:t>.</a:t>
            </a:r>
            <a:endParaRPr lang="en-US" altLang="ja-JP" dirty="0"/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TeV Sources</c:v>
                </c:pt>
              </c:strCache>
            </c:strRef>
          </c:tx>
          <c:cat>
            <c:strRef>
              <c:f>Sheet1!$A$2:$A$4</c:f>
              <c:strCache>
                <c:ptCount val="3"/>
                <c:pt idx="0">
                  <c:v>Galactic</c:v>
                </c:pt>
                <c:pt idx="1">
                  <c:v>Extragalactic</c:v>
                </c:pt>
                <c:pt idx="2">
                  <c:v>UnID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72.0</c:v>
                </c:pt>
                <c:pt idx="1">
                  <c:v>68.0</c:v>
                </c:pt>
                <c:pt idx="2">
                  <c:v>34.0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21853587620244"/>
          <c:y val="0.284103210859112"/>
          <c:w val="0.378146412379755"/>
          <c:h val="0.619999702969542"/>
        </c:manualLayout>
      </c:layout>
      <c:overlay val="0"/>
      <c:txPr>
        <a:bodyPr/>
        <a:lstStyle/>
        <a:p>
          <a:pPr>
            <a:defRPr sz="1400"/>
          </a:pPr>
          <a:endParaRPr lang="ja-JP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ja-JP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Source Class</c:v>
                </c:pt>
              </c:strCache>
            </c:strRef>
          </c:tx>
          <c:cat>
            <c:strRef>
              <c:f>Sheet1!$A$2:$A$11</c:f>
              <c:strCache>
                <c:ptCount val="10"/>
                <c:pt idx="0">
                  <c:v>Blazer</c:v>
                </c:pt>
                <c:pt idx="1">
                  <c:v>PWN</c:v>
                </c:pt>
                <c:pt idx="2">
                  <c:v>UnID</c:v>
                </c:pt>
                <c:pt idx="3">
                  <c:v>SNR</c:v>
                </c:pt>
                <c:pt idx="4">
                  <c:v>Binary</c:v>
                </c:pt>
                <c:pt idx="5">
                  <c:v>Clusters</c:v>
                </c:pt>
                <c:pt idx="6">
                  <c:v>FRI</c:v>
                </c:pt>
                <c:pt idx="7">
                  <c:v>PSR</c:v>
                </c:pt>
                <c:pt idx="8">
                  <c:v>Starburst</c:v>
                </c:pt>
                <c:pt idx="9">
                  <c:v>LMC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61.0</c:v>
                </c:pt>
                <c:pt idx="1">
                  <c:v>35.0</c:v>
                </c:pt>
                <c:pt idx="2">
                  <c:v>34.0</c:v>
                </c:pt>
                <c:pt idx="3">
                  <c:v>25.0</c:v>
                </c:pt>
                <c:pt idx="4">
                  <c:v>5.0</c:v>
                </c:pt>
                <c:pt idx="5">
                  <c:v>6.0</c:v>
                </c:pt>
                <c:pt idx="6">
                  <c:v>4.0</c:v>
                </c:pt>
                <c:pt idx="7">
                  <c:v>2.0</c:v>
                </c:pt>
                <c:pt idx="8">
                  <c:v>2.0</c:v>
                </c:pt>
                <c:pt idx="9">
                  <c:v>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>
            <a:defRPr sz="1200"/>
          </a:pPr>
          <a:endParaRPr lang="ja-JP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ja-JP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Relationship Id="rId2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emf"/><Relationship Id="rId5" Type="http://schemas.openxmlformats.org/officeDocument/2006/relationships/image" Target="../media/image36.emf"/><Relationship Id="rId1" Type="http://schemas.openxmlformats.org/officeDocument/2006/relationships/image" Target="../media/image32.emf"/><Relationship Id="rId2" Type="http://schemas.openxmlformats.org/officeDocument/2006/relationships/image" Target="../media/image3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Relationship Id="rId2" Type="http://schemas.openxmlformats.org/officeDocument/2006/relationships/image" Target="../media/image61.emf"/><Relationship Id="rId3" Type="http://schemas.openxmlformats.org/officeDocument/2006/relationships/image" Target="../media/image6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Relationship Id="rId2" Type="http://schemas.openxmlformats.org/officeDocument/2006/relationships/image" Target="../media/image1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2FAFFB-BEF9-584B-8DCE-F123678A8201}" type="datetimeFigureOut">
              <a:rPr kumimoji="1" lang="ja-JP" altLang="en-US" smtClean="0"/>
              <a:t>16/12/08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CBDA78-DD6B-BD46-AE2A-6901A162A1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4473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BDA78-DD6B-BD46-AE2A-6901A162A158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5595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23E9B016-B8BD-F34E-97A1-F24299A49448}" type="datetimeFigureOut">
              <a:rPr kumimoji="1" lang="ja-JP" altLang="en-US" smtClean="0"/>
              <a:t>16/12/08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kumimoji="1" lang="ja-JP" altLang="en-US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24388" y="228600"/>
            <a:ext cx="2057400" cy="203911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B016-B8BD-F34E-97A1-F24299A49448}" type="datetimeFigureOut">
              <a:rPr kumimoji="1" lang="ja-JP" altLang="en-US" smtClean="0"/>
              <a:t>16/12/08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93476-55C8-4747-907E-3F85A27DA8BB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7"/>
          </p:nvPr>
        </p:nvSpPr>
        <p:spPr>
          <a:xfrm>
            <a:off x="502920" y="1985963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502920" y="4164965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B016-B8BD-F34E-97A1-F24299A49448}" type="datetimeFigureOut">
              <a:rPr kumimoji="1" lang="ja-JP" altLang="en-US" smtClean="0"/>
              <a:t>16/12/08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93476-55C8-4747-907E-3F85A27DA8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B016-B8BD-F34E-97A1-F24299A49448}" type="datetimeFigureOut">
              <a:rPr kumimoji="1" lang="ja-JP" altLang="en-US" smtClean="0"/>
              <a:t>16/12/08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93476-55C8-4747-907E-3F85A27DA8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3451225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5" y="2571750"/>
            <a:ext cx="3255264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775" y="273050"/>
            <a:ext cx="4597399" cy="585311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3" y="3733800"/>
            <a:ext cx="325526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23E9B016-B8BD-F34E-97A1-F24299A49448}" type="datetimeFigureOut">
              <a:rPr kumimoji="1" lang="ja-JP" altLang="en-US" smtClean="0"/>
              <a:t>16/12/08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59305" y="6423585"/>
            <a:ext cx="3316941" cy="365125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9404" y="3124200"/>
            <a:ext cx="3898272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6" y="228600"/>
            <a:ext cx="3460658" cy="63452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9404" y="3995737"/>
            <a:ext cx="3898272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23E9B016-B8BD-F34E-97A1-F24299A49448}" type="datetimeFigureOut">
              <a:rPr kumimoji="1" lang="ja-JP" altLang="en-US" smtClean="0"/>
              <a:t>16/12/08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93476-55C8-4747-907E-3F85A27DA8BB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3990110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の上に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505" y="4424082"/>
            <a:ext cx="6191157" cy="83371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28600"/>
            <a:ext cx="637838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505" y="5257799"/>
            <a:ext cx="6191157" cy="885825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B016-B8BD-F34E-97A1-F24299A49448}" type="datetimeFigureOut">
              <a:rPr kumimoji="1" lang="ja-JP" altLang="en-US" smtClean="0"/>
              <a:t>16/12/08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93476-55C8-4747-907E-3F85A27DA8BB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327212" y="4632792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付き 2 つ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4" y="228600"/>
            <a:ext cx="6387167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6181611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6179566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2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E9B016-B8BD-F34E-97A1-F24299A49448}" type="datetimeFigureOut">
              <a:rPr kumimoji="1" lang="ja-JP" altLang="en-US" smtClean="0"/>
              <a:t>16/12/08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46481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93476-55C8-4747-907E-3F85A27DA8BB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49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4535424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付き 3 つ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423545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4016633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401530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0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E9B016-B8BD-F34E-97A1-F24299A49448}" type="datetimeFigureOut">
              <a:rPr kumimoji="1" lang="ja-JP" altLang="en-US" smtClean="0"/>
              <a:t>16/12/08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25907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93476-55C8-4747-907E-3F85A27DA8BB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4624388" y="4534726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624388" y="2381663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803136" y="2381662"/>
            <a:ext cx="2057400" cy="418795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つの図と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3124200"/>
            <a:ext cx="3108960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365248"/>
            <a:ext cx="424011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3995737"/>
            <a:ext cx="3108960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23E9B016-B8BD-F34E-97A1-F24299A49448}" type="datetimeFigureOut">
              <a:rPr kumimoji="1" lang="ja-JP" altLang="en-US" smtClean="0"/>
              <a:t>16/12/08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93476-55C8-4747-907E-3F85A27DA8BB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4750361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7790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246062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B016-B8BD-F34E-97A1-F24299A49448}" type="datetimeFigureOut">
              <a:rPr kumimoji="1" lang="ja-JP" altLang="en-US" smtClean="0"/>
              <a:t>16/12/08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93476-55C8-4747-907E-3F85A27DA8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B016-B8BD-F34E-97A1-F24299A49448}" type="datetimeFigureOut">
              <a:rPr kumimoji="1" lang="ja-JP" altLang="en-US" smtClean="0"/>
              <a:t>16/12/08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93476-55C8-4747-907E-3F85A27DA8BB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5772" y="954742"/>
            <a:ext cx="681318" cy="5171422"/>
          </a:xfrm>
        </p:spPr>
        <p:txBody>
          <a:bodyPr vert="eaVert" anchor="t" anchorCtr="0"/>
          <a:lstStyle/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58756"/>
            <a:ext cx="6858000" cy="518486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B016-B8BD-F34E-97A1-F24299A49448}" type="datetimeFigureOut">
              <a:rPr kumimoji="1" lang="ja-JP" altLang="en-US" smtClean="0"/>
              <a:t>16/12/08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93476-55C8-4747-907E-3F85A27DA8BB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9" name="TextBox 8"/>
          <p:cNvSpPr txBox="1"/>
          <p:nvPr/>
        </p:nvSpPr>
        <p:spPr>
          <a:xfrm rot="16200000">
            <a:off x="8593111" y="561668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134471"/>
            <a:ext cx="7556313" cy="995082"/>
          </a:xfrm>
        </p:spPr>
        <p:txBody>
          <a:bodyPr anchor="b" anchorCtr="0"/>
          <a:lstStyle/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B016-B8BD-F34E-97A1-F24299A49448}" type="datetimeFigureOut">
              <a:rPr kumimoji="1" lang="ja-JP" altLang="en-US" smtClean="0"/>
              <a:t>16/12/08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93476-55C8-4747-907E-3F85A27DA8BB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518" y="1129553"/>
            <a:ext cx="7558960" cy="7747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mtClean="0"/>
              <a:t>マスター テキストの書式設定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つの図と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23E9B016-B8BD-F34E-97A1-F24299A49448}" type="datetimeFigureOut">
              <a:rPr kumimoji="1" lang="ja-JP" altLang="en-US" smtClean="0"/>
              <a:t>16/12/08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kumimoji="1" lang="ja-JP" altLang="en-US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74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1779494"/>
            <a:ext cx="3086100" cy="2040905"/>
          </a:xfrm>
        </p:spPr>
        <p:txBody>
          <a:bodyPr lIns="45720" tIns="45720" rIns="45720" anchor="t">
            <a:noAutofit/>
          </a:bodyPr>
          <a:lstStyle>
            <a:lvl1pPr marL="0" indent="0" algn="ctr">
              <a:spcBef>
                <a:spcPts val="600"/>
              </a:spcBef>
              <a:buNone/>
              <a:defRPr sz="46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58907" y="228600"/>
            <a:ext cx="820093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124200"/>
            <a:ext cx="5638800" cy="1362075"/>
          </a:xfrm>
        </p:spPr>
        <p:txBody>
          <a:bodyPr anchor="b" anchorCtr="0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4495800"/>
            <a:ext cx="5638800" cy="1500187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300"/>
              </a:spcBef>
              <a:buNone/>
              <a:defRPr sz="14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906" y="6248774"/>
            <a:ext cx="147469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23E9B016-B8BD-F34E-97A1-F24299A49448}" type="datetimeFigureOut">
              <a:rPr kumimoji="1" lang="ja-JP" altLang="en-US" smtClean="0"/>
              <a:t>16/12/08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248774"/>
            <a:ext cx="5638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248774"/>
            <a:ext cx="554038" cy="365125"/>
          </a:xfrm>
        </p:spPr>
        <p:txBody>
          <a:bodyPr/>
          <a:lstStyle/>
          <a:p>
            <a:fld id="{AAB93476-55C8-4747-907E-3F85A27DA8BB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8" name="TextBox 7"/>
          <p:cNvSpPr txBox="1"/>
          <p:nvPr/>
        </p:nvSpPr>
        <p:spPr>
          <a:xfrm>
            <a:off x="2003612" y="3110754"/>
            <a:ext cx="26090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40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9" name="Rectangle 8"/>
          <p:cNvSpPr/>
          <p:nvPr/>
        </p:nvSpPr>
        <p:spPr>
          <a:xfrm>
            <a:off x="285750" y="228600"/>
            <a:ext cx="212725" cy="6345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987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B016-B8BD-F34E-97A1-F24299A49448}" type="datetimeFigureOut">
              <a:rPr kumimoji="1" lang="ja-JP" altLang="en-US" smtClean="0"/>
              <a:t>16/12/08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93476-55C8-4747-907E-3F85A27DA8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541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9878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B016-B8BD-F34E-97A1-F24299A49448}" type="datetimeFigureOut">
              <a:rPr kumimoji="1" lang="ja-JP" altLang="en-US" smtClean="0"/>
              <a:t>16/12/08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93476-55C8-4747-907E-3F85A27DA8BB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7541" y="2070847"/>
            <a:ext cx="3657600" cy="322729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9878" y="2070847"/>
            <a:ext cx="3657600" cy="3227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つの上下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7" y="1985963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B016-B8BD-F34E-97A1-F24299A49448}" type="datetimeFigureOut">
              <a:rPr kumimoji="1" lang="ja-JP" altLang="en-US" smtClean="0"/>
              <a:t>16/12/08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98517" y="4164965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dirty="0"/>
          </a:p>
        </p:txBody>
      </p:sp>
      <p:sp>
        <p:nvSpPr>
          <p:cNvPr id="14" name="Rectangle 13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</p:spPr>
        <p:txBody>
          <a:bodyPr/>
          <a:lstStyle/>
          <a:p>
            <a:fld id="{AAB93476-55C8-4747-907E-3F85A27DA8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B016-B8BD-F34E-97A1-F24299A49448}" type="datetimeFigureOut">
              <a:rPr kumimoji="1" lang="ja-JP" altLang="en-US" smtClean="0"/>
              <a:t>16/12/08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93476-55C8-4747-907E-3F85A27DA8BB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4" y="1981200"/>
            <a:ext cx="7556313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3E9B016-B8BD-F34E-97A1-F24299A49448}" type="datetimeFigureOut">
              <a:rPr kumimoji="1" lang="ja-JP" altLang="en-US" smtClean="0"/>
              <a:t>16/12/08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AAB93476-55C8-4747-907E-3F85A27DA8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defTabSz="914400" rtl="0" eaLnBrk="1" latinLnBrk="0" hangingPunct="1">
        <a:spcBef>
          <a:spcPct val="0"/>
        </a:spcBef>
        <a:buNone/>
        <a:defRPr kumimoji="1" sz="36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chemeClr val="accent1"/>
        </a:buClr>
        <a:buSzPct val="75000"/>
        <a:buFont typeface="Wingdings" pitchFamily="2" charset="2"/>
        <a:buChar char="n"/>
        <a:defRPr kumimoji="1"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kumimoji="1"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kumimoji="1"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kumimoji="1"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kumimoji="1"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kumimoji="1"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kumimoji="1"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kumimoji="1"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kumimoji="1" lang="en-US" sz="180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gif"/><Relationship Id="rId3" Type="http://schemas.openxmlformats.org/officeDocument/2006/relationships/image" Target="../media/image31.emf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Microsoft___5.bin"/><Relationship Id="rId12" Type="http://schemas.openxmlformats.org/officeDocument/2006/relationships/image" Target="../media/image35.emf"/><Relationship Id="rId13" Type="http://schemas.openxmlformats.org/officeDocument/2006/relationships/oleObject" Target="../embeddings/Microsoft___6.bin"/><Relationship Id="rId14" Type="http://schemas.openxmlformats.org/officeDocument/2006/relationships/image" Target="../media/image36.emf"/><Relationship Id="rId15" Type="http://schemas.openxmlformats.org/officeDocument/2006/relationships/image" Target="../media/image39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__3.bin"/><Relationship Id="rId4" Type="http://schemas.openxmlformats.org/officeDocument/2006/relationships/image" Target="../media/image32.emf"/><Relationship Id="rId5" Type="http://schemas.openxmlformats.org/officeDocument/2006/relationships/image" Target="../media/image37.png"/><Relationship Id="rId6" Type="http://schemas.openxmlformats.org/officeDocument/2006/relationships/oleObject" Target="../embeddings/oleObject1.bin"/><Relationship Id="rId7" Type="http://schemas.openxmlformats.org/officeDocument/2006/relationships/image" Target="../media/image33.emf"/><Relationship Id="rId8" Type="http://schemas.openxmlformats.org/officeDocument/2006/relationships/image" Target="../media/image38.png"/><Relationship Id="rId9" Type="http://schemas.openxmlformats.org/officeDocument/2006/relationships/oleObject" Target="../embeddings/Microsoft___4.bin"/><Relationship Id="rId10" Type="http://schemas.openxmlformats.org/officeDocument/2006/relationships/image" Target="../media/image3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jpg"/><Relationship Id="rId7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51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7" Type="http://schemas.openxmlformats.org/officeDocument/2006/relationships/image" Target="../media/image58.png"/><Relationship Id="rId8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oleObject" Target="../embeddings/Microsoft___7.bin"/><Relationship Id="rId5" Type="http://schemas.openxmlformats.org/officeDocument/2006/relationships/image" Target="../media/image60.emf"/><Relationship Id="rId6" Type="http://schemas.openxmlformats.org/officeDocument/2006/relationships/oleObject" Target="../embeddings/Microsoft___8.bin"/><Relationship Id="rId7" Type="http://schemas.openxmlformats.org/officeDocument/2006/relationships/image" Target="../media/image61.emf"/><Relationship Id="rId8" Type="http://schemas.openxmlformats.org/officeDocument/2006/relationships/oleObject" Target="../embeddings/Microsoft___9.bin"/><Relationship Id="rId9" Type="http://schemas.openxmlformats.org/officeDocument/2006/relationships/image" Target="../media/image62.emf"/><Relationship Id="rId10" Type="http://schemas.openxmlformats.org/officeDocument/2006/relationships/image" Target="../media/image63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jpg"/><Relationship Id="rId6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g"/><Relationship Id="rId3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Relationship Id="rId3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81.png"/><Relationship Id="rId6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oleObject" Target="../embeddings/Microsoft___10.bin"/><Relationship Id="rId5" Type="http://schemas.openxmlformats.org/officeDocument/2006/relationships/image" Target="../media/image11.emf"/><Relationship Id="rId6" Type="http://schemas.openxmlformats.org/officeDocument/2006/relationships/oleObject" Target="../embeddings/Microsoft___11.bin"/><Relationship Id="rId7" Type="http://schemas.openxmlformats.org/officeDocument/2006/relationships/image" Target="../media/image12.emf"/><Relationship Id="rId8" Type="http://schemas.openxmlformats.org/officeDocument/2006/relationships/image" Target="../media/image14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oleObject" Target="../embeddings/Microsoft___1.bin"/><Relationship Id="rId5" Type="http://schemas.openxmlformats.org/officeDocument/2006/relationships/image" Target="../media/image11.emf"/><Relationship Id="rId6" Type="http://schemas.openxmlformats.org/officeDocument/2006/relationships/oleObject" Target="../embeddings/Microsoft___2.bin"/><Relationship Id="rId7" Type="http://schemas.openxmlformats.org/officeDocument/2006/relationships/image" Target="../media/image12.emf"/><Relationship Id="rId8" Type="http://schemas.openxmlformats.org/officeDocument/2006/relationships/image" Target="../media/image14.png"/><Relationship Id="rId9" Type="http://schemas.openxmlformats.org/officeDocument/2006/relationships/image" Target="../media/image15.gi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49809" y="4624668"/>
            <a:ext cx="8589392" cy="933450"/>
          </a:xfrm>
        </p:spPr>
        <p:txBody>
          <a:bodyPr>
            <a:normAutofit/>
          </a:bodyPr>
          <a:lstStyle/>
          <a:p>
            <a:pPr algn="r"/>
            <a:r>
              <a:rPr kumimoji="1" lang="en-US" altLang="ja-JP" dirty="0" smtClean="0"/>
              <a:t>Review </a:t>
            </a:r>
            <a:r>
              <a:rPr kumimoji="1" lang="en-US" altLang="ja-JP" smtClean="0"/>
              <a:t>of </a:t>
            </a:r>
            <a:r>
              <a:rPr kumimoji="1" lang="en-US" altLang="ja-JP" smtClean="0"/>
              <a:t>G</a:t>
            </a:r>
            <a:r>
              <a:rPr kumimoji="1" lang="en-US" altLang="ja-JP" smtClean="0"/>
              <a:t>alactic </a:t>
            </a:r>
            <a:r>
              <a:rPr kumimoji="1" lang="en-US" altLang="ja-JP" dirty="0" smtClean="0"/>
              <a:t>objects in the </a:t>
            </a:r>
            <a:r>
              <a:rPr kumimoji="1" lang="en-US" altLang="ja-JP" dirty="0" err="1" smtClean="0"/>
              <a:t>TeV</a:t>
            </a:r>
            <a:r>
              <a:rPr kumimoji="1" lang="en-US" altLang="ja-JP" dirty="0" smtClean="0"/>
              <a:t> sky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ja-JP" dirty="0" smtClean="0"/>
              <a:t>Takayuki Saito</a:t>
            </a:r>
          </a:p>
          <a:p>
            <a:r>
              <a:rPr kumimoji="1" lang="en-US" altLang="ja-JP" dirty="0" smtClean="0"/>
              <a:t>Kyoto University, </a:t>
            </a:r>
            <a:r>
              <a:rPr kumimoji="1" lang="en-US" altLang="ja-JP" dirty="0" err="1" smtClean="0"/>
              <a:t>Hakubi</a:t>
            </a:r>
            <a:r>
              <a:rPr kumimoji="1" lang="en-US" altLang="ja-JP" dirty="0" smtClean="0"/>
              <a:t> center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38226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図 27" descr="スクリーンショット 2016-12-13 18.52.4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523" y="5153623"/>
            <a:ext cx="1711907" cy="1550823"/>
          </a:xfrm>
          <a:prstGeom prst="rect">
            <a:avLst/>
          </a:prstGeom>
        </p:spPr>
      </p:pic>
      <p:sp>
        <p:nvSpPr>
          <p:cNvPr id="4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RX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J1713.7-3946</a:t>
            </a:r>
            <a:endParaRPr kumimoji="1" lang="ja-JP" altLang="en-US" dirty="0"/>
          </a:p>
        </p:txBody>
      </p:sp>
      <p:pic>
        <p:nvPicPr>
          <p:cNvPr id="5" name="図 4" descr="スクリーンショット 2016-12-12 19.59.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31" y="1309898"/>
            <a:ext cx="6501525" cy="2124514"/>
          </a:xfrm>
          <a:prstGeom prst="rect">
            <a:avLst/>
          </a:prstGeom>
        </p:spPr>
      </p:pic>
      <p:pic>
        <p:nvPicPr>
          <p:cNvPr id="6" name="図 5" descr="スクリーンショット 2016-12-12 20.05.5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39464"/>
            <a:ext cx="4564753" cy="3218537"/>
          </a:xfrm>
          <a:prstGeom prst="rect">
            <a:avLst/>
          </a:prstGeom>
        </p:spPr>
      </p:pic>
      <p:cxnSp>
        <p:nvCxnSpPr>
          <p:cNvPr id="8" name="直線コネクタ 7"/>
          <p:cNvCxnSpPr/>
          <p:nvPr/>
        </p:nvCxnSpPr>
        <p:spPr>
          <a:xfrm>
            <a:off x="2573240" y="6291612"/>
            <a:ext cx="193378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>
            <a:off x="2587671" y="4625798"/>
            <a:ext cx="1933788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4781177" y="747058"/>
            <a:ext cx="3335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H.E.S.S. Col. arXiv:1609.08671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349749" y="1359045"/>
            <a:ext cx="279425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Both p and e can explain the gamma-ray spectrum.</a:t>
            </a:r>
          </a:p>
          <a:p>
            <a:r>
              <a:rPr lang="en-US" altLang="ja-JP" dirty="0" smtClean="0"/>
              <a:t>In both cases, spectrum should have a </a:t>
            </a:r>
            <a:r>
              <a:rPr lang="en-US" altLang="ja-JP" dirty="0" smtClean="0">
                <a:solidFill>
                  <a:srgbClr val="FF0000"/>
                </a:solidFill>
              </a:rPr>
              <a:t>broken power-law</a:t>
            </a:r>
            <a:r>
              <a:rPr lang="en-US" altLang="ja-JP" dirty="0" smtClean="0"/>
              <a:t> with cutoff.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355300" y="2622933"/>
            <a:ext cx="969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gamma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309306" y="2634439"/>
            <a:ext cx="1008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particle</a:t>
            </a:r>
            <a:endParaRPr kumimoji="1" lang="ja-JP" altLang="en-US" dirty="0"/>
          </a:p>
        </p:txBody>
      </p:sp>
      <p:cxnSp>
        <p:nvCxnSpPr>
          <p:cNvPr id="16" name="直線矢印コネクタ 15"/>
          <p:cNvCxnSpPr/>
          <p:nvPr/>
        </p:nvCxnSpPr>
        <p:spPr>
          <a:xfrm flipH="1">
            <a:off x="5960107" y="1665686"/>
            <a:ext cx="437846" cy="296835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>
            <a:off x="2546827" y="4316428"/>
            <a:ext cx="193378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>
            <a:off x="2558809" y="5652114"/>
            <a:ext cx="193378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>
            <a:off x="4732108" y="3596073"/>
            <a:ext cx="3339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altLang="ja-JP" dirty="0" err="1" smtClean="0"/>
              <a:t>Leptonic</a:t>
            </a:r>
            <a:r>
              <a:rPr lang="en-US" altLang="ja-JP" dirty="0" smtClean="0"/>
              <a:t>: break @ 2.5 </a:t>
            </a:r>
            <a:r>
              <a:rPr lang="en-US" altLang="ja-JP" dirty="0" err="1" smtClean="0"/>
              <a:t>TeV</a:t>
            </a:r>
            <a:r>
              <a:rPr lang="en-US" altLang="ja-JP" dirty="0" smtClean="0"/>
              <a:t>?</a:t>
            </a:r>
            <a:endParaRPr kumimoji="1" lang="ja-JP" altLang="en-US" dirty="0"/>
          </a:p>
        </p:txBody>
      </p:sp>
      <p:pic>
        <p:nvPicPr>
          <p:cNvPr id="22" name="図 21" descr="スクリーンショット 2016-12-13 18.38.3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183" y="3965405"/>
            <a:ext cx="3396979" cy="725301"/>
          </a:xfrm>
          <a:prstGeom prst="rect">
            <a:avLst/>
          </a:prstGeom>
        </p:spPr>
      </p:pic>
      <p:sp>
        <p:nvSpPr>
          <p:cNvPr id="23" name="テキスト ボックス 22"/>
          <p:cNvSpPr txBox="1"/>
          <p:nvPr/>
        </p:nvSpPr>
        <p:spPr>
          <a:xfrm>
            <a:off x="5290055" y="4582509"/>
            <a:ext cx="2812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B is not strong enough</a:t>
            </a:r>
            <a:r>
              <a:rPr lang="is-IS" altLang="ja-JP" dirty="0" smtClean="0"/>
              <a:t>….</a:t>
            </a:r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737885" y="4982676"/>
            <a:ext cx="337857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altLang="ja-JP" dirty="0" err="1" smtClean="0"/>
              <a:t>Hadronic</a:t>
            </a:r>
            <a:r>
              <a:rPr lang="en-US" altLang="ja-JP" dirty="0" smtClean="0"/>
              <a:t>: break @ 1.4 </a:t>
            </a:r>
            <a:r>
              <a:rPr lang="en-US" altLang="ja-JP" dirty="0" err="1" smtClean="0"/>
              <a:t>TeV</a:t>
            </a:r>
            <a:r>
              <a:rPr lang="en-US" altLang="ja-JP" dirty="0" smtClean="0"/>
              <a:t>?</a:t>
            </a:r>
          </a:p>
          <a:p>
            <a:r>
              <a:rPr lang="en-US" altLang="ja-JP" dirty="0"/>
              <a:t> </a:t>
            </a:r>
            <a:r>
              <a:rPr lang="en-US" altLang="ja-JP" dirty="0" smtClean="0"/>
              <a:t>    </a:t>
            </a:r>
          </a:p>
          <a:p>
            <a:r>
              <a:rPr lang="en-US" altLang="ja-JP" dirty="0"/>
              <a:t> </a:t>
            </a:r>
            <a:r>
              <a:rPr lang="en-US" altLang="ja-JP" dirty="0" smtClean="0"/>
              <a:t>   Clump model would explain the effect. Low energy particles cannot go deeply in the cloud (n=10</a:t>
            </a:r>
            <a:r>
              <a:rPr lang="en-US" altLang="ja-JP" baseline="30000" dirty="0" smtClean="0"/>
              <a:t>3</a:t>
            </a:r>
            <a:r>
              <a:rPr lang="en-US" altLang="ja-JP" dirty="0" smtClean="0"/>
              <a:t>/cc)</a:t>
            </a:r>
            <a:endParaRPr kumimoji="1" lang="en-US" altLang="ja-JP" baseline="30000" dirty="0"/>
          </a:p>
          <a:p>
            <a:pPr marL="285750" indent="-285750">
              <a:buFont typeface="Arial"/>
              <a:buChar char="•"/>
            </a:pPr>
            <a:endParaRPr kumimoji="1" lang="ja-JP" altLang="en-US" dirty="0"/>
          </a:p>
        </p:txBody>
      </p:sp>
      <p:cxnSp>
        <p:nvCxnSpPr>
          <p:cNvPr id="25" name="直線矢印コネクタ 24"/>
          <p:cNvCxnSpPr>
            <a:stCxn id="23" idx="1"/>
          </p:cNvCxnSpPr>
          <p:nvPr/>
        </p:nvCxnSpPr>
        <p:spPr>
          <a:xfrm flipH="1">
            <a:off x="4309306" y="4767175"/>
            <a:ext cx="980749" cy="1380133"/>
          </a:xfrm>
          <a:prstGeom prst="straightConnector1">
            <a:avLst/>
          </a:prstGeom>
          <a:ln w="31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/>
          <p:cNvSpPr txBox="1"/>
          <p:nvPr/>
        </p:nvSpPr>
        <p:spPr>
          <a:xfrm>
            <a:off x="7415487" y="6586177"/>
            <a:ext cx="17147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T. Inoue </a:t>
            </a:r>
            <a:r>
              <a:rPr kumimoji="1" lang="en-US" altLang="ja-JP" sz="1200" dirty="0" err="1" smtClean="0"/>
              <a:t>ApJ</a:t>
            </a:r>
            <a:r>
              <a:rPr kumimoji="1" lang="en-US" altLang="ja-JP" sz="1200" dirty="0" smtClean="0"/>
              <a:t> 744, 2012</a:t>
            </a:r>
            <a:endParaRPr kumimoji="1"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659300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Galactic Center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498938" y="1996363"/>
            <a:ext cx="730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err="1" smtClean="0">
                <a:solidFill>
                  <a:schemeClr val="bg1"/>
                </a:solidFill>
              </a:rPr>
              <a:t>Sgr</a:t>
            </a:r>
            <a:r>
              <a:rPr kumimoji="1" lang="en-US" altLang="ja-JP" sz="1400" dirty="0" smtClean="0">
                <a:solidFill>
                  <a:schemeClr val="bg1"/>
                </a:solidFill>
              </a:rPr>
              <a:t> A*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313108" y="1842474"/>
            <a:ext cx="5756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solidFill>
                  <a:schemeClr val="bg1"/>
                </a:solidFill>
              </a:rPr>
              <a:t>G0.9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pic>
        <p:nvPicPr>
          <p:cNvPr id="3" name="図 2" descr="スクリーンショット 2016-12-13 19.15.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" y="1081822"/>
            <a:ext cx="3707031" cy="2121709"/>
          </a:xfrm>
          <a:prstGeom prst="rect">
            <a:avLst/>
          </a:prstGeom>
        </p:spPr>
      </p:pic>
      <p:pic>
        <p:nvPicPr>
          <p:cNvPr id="9" name="図 8" descr="スクリーンショット 2016-12-13 19.19.4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6" y="1081822"/>
            <a:ext cx="2769600" cy="2171325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5274721" y="707084"/>
            <a:ext cx="2847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H.E.S.S., Nature 531, 2016</a:t>
            </a:r>
            <a:endParaRPr kumimoji="1" lang="ja-JP" altLang="en-US" dirty="0"/>
          </a:p>
        </p:txBody>
      </p:sp>
      <p:pic>
        <p:nvPicPr>
          <p:cNvPr id="12" name="図 11" descr="スクリーンショット 2016-12-13 19.21.4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342" y="3525802"/>
            <a:ext cx="3025151" cy="3086888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6514863" y="1657809"/>
            <a:ext cx="2410110" cy="52322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VHE emission  </a:t>
            </a:r>
          </a:p>
          <a:p>
            <a:r>
              <a:rPr kumimoji="1" lang="en-US" altLang="ja-JP" sz="1400" dirty="0" smtClean="0"/>
              <a:t>= Gas density x </a:t>
            </a:r>
            <a:r>
              <a:rPr lang="en-US" altLang="ja-JP" sz="1400" dirty="0"/>
              <a:t>CR density</a:t>
            </a:r>
            <a:endParaRPr lang="ja-JP" altLang="en-US" sz="14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199497" y="1141363"/>
            <a:ext cx="20858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CR density &gt; 10</a:t>
            </a:r>
            <a:r>
              <a:rPr lang="ja-JP" altLang="en-US" sz="1600" dirty="0"/>
              <a:t> </a:t>
            </a:r>
            <a:r>
              <a:rPr lang="en-US" altLang="ja-JP" sz="1600" dirty="0" err="1" smtClean="0"/>
              <a:t>TeV</a:t>
            </a:r>
            <a:endParaRPr kumimoji="1" lang="ja-JP" altLang="en-US" sz="16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869274" y="1215431"/>
            <a:ext cx="6145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HESS</a:t>
            </a:r>
            <a:endParaRPr kumimoji="1" lang="ja-JP" altLang="en-US" sz="1400" dirty="0"/>
          </a:p>
        </p:txBody>
      </p:sp>
      <p:cxnSp>
        <p:nvCxnSpPr>
          <p:cNvPr id="20" name="直線矢印コネクタ 19"/>
          <p:cNvCxnSpPr/>
          <p:nvPr/>
        </p:nvCxnSpPr>
        <p:spPr>
          <a:xfrm flipH="1">
            <a:off x="6869274" y="1449140"/>
            <a:ext cx="202038" cy="3933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/>
          <p:nvPr/>
        </p:nvCxnSpPr>
        <p:spPr>
          <a:xfrm flipV="1">
            <a:off x="6869274" y="2231990"/>
            <a:ext cx="152400" cy="3092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/>
          <p:cNvSpPr txBox="1"/>
          <p:nvPr/>
        </p:nvSpPr>
        <p:spPr>
          <a:xfrm>
            <a:off x="6428277" y="2484946"/>
            <a:ext cx="7719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CS line</a:t>
            </a:r>
            <a:endParaRPr kumimoji="1" lang="ja-JP" altLang="en-US" sz="1400" dirty="0"/>
          </a:p>
        </p:txBody>
      </p:sp>
      <p:cxnSp>
        <p:nvCxnSpPr>
          <p:cNvPr id="28" name="直線矢印コネクタ 27"/>
          <p:cNvCxnSpPr/>
          <p:nvPr/>
        </p:nvCxnSpPr>
        <p:spPr>
          <a:xfrm>
            <a:off x="750424" y="2291515"/>
            <a:ext cx="1544145" cy="0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/>
          <p:cNvSpPr txBox="1"/>
          <p:nvPr/>
        </p:nvSpPr>
        <p:spPr>
          <a:xfrm>
            <a:off x="1006521" y="2260851"/>
            <a:ext cx="882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200 pc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0" y="3160241"/>
            <a:ext cx="686927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kumimoji="1" lang="en-US" altLang="ja-JP" sz="1600" dirty="0" smtClean="0"/>
              <a:t>CR density ~ 1/r up to 200 pc</a:t>
            </a:r>
            <a:r>
              <a:rPr lang="en-US" altLang="en-US" sz="1600" dirty="0"/>
              <a:t> </a:t>
            </a:r>
            <a:r>
              <a:rPr lang="en-US" altLang="en-US" sz="1600" dirty="0" smtClean="0"/>
              <a:t>indicates</a:t>
            </a:r>
            <a:endParaRPr kumimoji="1" lang="en-US" altLang="ja-JP" sz="1600" dirty="0" smtClean="0"/>
          </a:p>
          <a:p>
            <a:pPr marL="742950" lvl="1" indent="-285750">
              <a:buFont typeface="Wingdings" charset="2"/>
              <a:buChar char="Ø"/>
            </a:pPr>
            <a:r>
              <a:rPr lang="en-US" altLang="ja-JP" sz="1600" dirty="0">
                <a:solidFill>
                  <a:srgbClr val="FF0000"/>
                </a:solidFill>
              </a:rPr>
              <a:t>C</a:t>
            </a:r>
            <a:r>
              <a:rPr lang="en-US" altLang="ja-JP" sz="1600" dirty="0" smtClean="0">
                <a:solidFill>
                  <a:srgbClr val="FF0000"/>
                </a:solidFill>
              </a:rPr>
              <a:t>ontinuous injection </a:t>
            </a:r>
            <a:r>
              <a:rPr lang="en-US" altLang="ja-JP" sz="1600" dirty="0" smtClean="0"/>
              <a:t>from the center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altLang="ja-JP" sz="1600" dirty="0" smtClean="0"/>
              <a:t>Longer than  </a:t>
            </a:r>
            <a:r>
              <a:rPr lang="en-US" altLang="ja-JP" sz="1600" dirty="0" smtClean="0">
                <a:solidFill>
                  <a:srgbClr val="FF0000"/>
                </a:solidFill>
              </a:rPr>
              <a:t>2000 (D/10</a:t>
            </a:r>
            <a:r>
              <a:rPr lang="en-US" altLang="ja-JP" sz="1600" baseline="30000" dirty="0" smtClean="0">
                <a:solidFill>
                  <a:srgbClr val="FF0000"/>
                </a:solidFill>
              </a:rPr>
              <a:t>30</a:t>
            </a:r>
            <a:r>
              <a:rPr lang="en-US" altLang="ja-JP" sz="1600" dirty="0" smtClean="0">
                <a:solidFill>
                  <a:srgbClr val="FF0000"/>
                </a:solidFill>
              </a:rPr>
              <a:t>cm</a:t>
            </a:r>
            <a:r>
              <a:rPr lang="en-US" altLang="ja-JP" sz="1600" baseline="30000" dirty="0" smtClean="0">
                <a:solidFill>
                  <a:srgbClr val="FF0000"/>
                </a:solidFill>
              </a:rPr>
              <a:t>2</a:t>
            </a:r>
            <a:r>
              <a:rPr lang="en-US" altLang="ja-JP" sz="1600" dirty="0" smtClean="0">
                <a:solidFill>
                  <a:srgbClr val="FF0000"/>
                </a:solidFill>
              </a:rPr>
              <a:t>s</a:t>
            </a:r>
            <a:r>
              <a:rPr lang="en-US" altLang="ja-JP" sz="1600" baseline="30000" dirty="0" smtClean="0">
                <a:solidFill>
                  <a:srgbClr val="FF0000"/>
                </a:solidFill>
              </a:rPr>
              <a:t>-1</a:t>
            </a:r>
            <a:r>
              <a:rPr lang="en-US" altLang="ja-JP" sz="1600" dirty="0" smtClean="0">
                <a:solidFill>
                  <a:srgbClr val="FF0000"/>
                </a:solidFill>
              </a:rPr>
              <a:t>) year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altLang="ja-JP" sz="1600" dirty="0" smtClean="0"/>
              <a:t>Injection rate &gt;10 </a:t>
            </a:r>
            <a:r>
              <a:rPr lang="en-US" altLang="ja-JP" sz="1600" dirty="0" err="1" smtClean="0"/>
              <a:t>TeV</a:t>
            </a:r>
            <a:r>
              <a:rPr lang="en-US" altLang="ja-JP" sz="1600" dirty="0" smtClean="0"/>
              <a:t> = 4e37 </a:t>
            </a:r>
            <a:r>
              <a:rPr lang="en-US" altLang="ja-JP" sz="1600" dirty="0" smtClean="0"/>
              <a:t>(</a:t>
            </a:r>
            <a:r>
              <a:rPr lang="en-US" altLang="ja-JP" sz="1600" dirty="0"/>
              <a:t>D/10</a:t>
            </a:r>
            <a:r>
              <a:rPr lang="en-US" altLang="ja-JP" sz="1600" baseline="30000" dirty="0"/>
              <a:t>30</a:t>
            </a:r>
            <a:r>
              <a:rPr lang="en-US" altLang="ja-JP" sz="1600" dirty="0"/>
              <a:t>cm</a:t>
            </a:r>
            <a:r>
              <a:rPr lang="en-US" altLang="ja-JP" sz="1600" baseline="30000" dirty="0"/>
              <a:t>2</a:t>
            </a:r>
            <a:r>
              <a:rPr lang="en-US" altLang="ja-JP" sz="1600" dirty="0"/>
              <a:t>s</a:t>
            </a:r>
            <a:r>
              <a:rPr lang="en-US" altLang="ja-JP" sz="1600" baseline="30000" dirty="0"/>
              <a:t>-1</a:t>
            </a:r>
            <a:r>
              <a:rPr lang="en-US" altLang="ja-JP" sz="1600" dirty="0" smtClean="0"/>
              <a:t>)</a:t>
            </a:r>
            <a:r>
              <a:rPr lang="en-US" altLang="ja-JP" sz="1600" dirty="0" smtClean="0"/>
              <a:t> erg/s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altLang="ja-JP" sz="1600" dirty="0" smtClean="0"/>
              <a:t>CR density ~ 1e49 erg</a:t>
            </a:r>
          </a:p>
          <a:p>
            <a:pPr marL="285750" indent="-285750">
              <a:buFont typeface="Arial"/>
              <a:buChar char="•"/>
            </a:pPr>
            <a:r>
              <a:rPr lang="en-US" altLang="ja-JP" sz="1600" dirty="0" smtClean="0"/>
              <a:t> </a:t>
            </a:r>
            <a:r>
              <a:rPr lang="en-US" altLang="ja-JP" sz="1600" dirty="0" smtClean="0"/>
              <a:t>Injection particle spectrum should have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altLang="ja-JP" sz="1600" dirty="0" smtClean="0"/>
              <a:t>Index should be -2.4</a:t>
            </a:r>
          </a:p>
          <a:p>
            <a:pPr marL="742950" lvl="1" indent="-285750">
              <a:buFont typeface="Wingdings" charset="2"/>
              <a:buChar char="Ø"/>
            </a:pPr>
            <a:r>
              <a:rPr kumimoji="1" lang="en-US" altLang="ja-JP" sz="1600" dirty="0" smtClean="0"/>
              <a:t>No cutoff up to ~ </a:t>
            </a:r>
            <a:r>
              <a:rPr kumimoji="1" lang="en-US" altLang="ja-JP" sz="1600" dirty="0" err="1" smtClean="0"/>
              <a:t>PeV</a:t>
            </a:r>
            <a:endParaRPr kumimoji="1" lang="en-US" altLang="ja-JP" sz="1600" dirty="0" smtClean="0"/>
          </a:p>
          <a:p>
            <a:pPr marL="285750" indent="-285750">
              <a:buFont typeface="Arial"/>
              <a:buChar char="•"/>
            </a:pPr>
            <a:r>
              <a:rPr lang="en-US" altLang="ja-JP" sz="1600" dirty="0" smtClean="0"/>
              <a:t>What could be the source of particle injection?</a:t>
            </a:r>
          </a:p>
          <a:p>
            <a:pPr marL="742950" lvl="1" indent="-285750">
              <a:buFont typeface="Wingdings" charset="2"/>
              <a:buChar char="Ø"/>
            </a:pPr>
            <a:r>
              <a:rPr kumimoji="1" lang="en-US" altLang="ja-JP" sz="1600" dirty="0" smtClean="0"/>
              <a:t>Single SN? -&gt; continuous </a:t>
            </a:r>
            <a:r>
              <a:rPr kumimoji="1" lang="en-US" altLang="ja-JP" sz="1600" dirty="0" err="1" smtClean="0"/>
              <a:t>PeV</a:t>
            </a:r>
            <a:r>
              <a:rPr kumimoji="1" lang="en-US" altLang="ja-JP" sz="1600" dirty="0" smtClean="0"/>
              <a:t> injection &gt; 2000 years unlikely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altLang="ja-JP" sz="1600" dirty="0" smtClean="0"/>
              <a:t>&gt;10 SN in 2000 years -&gt; rate is too high</a:t>
            </a:r>
          </a:p>
          <a:p>
            <a:pPr marL="742950" lvl="1" indent="-285750">
              <a:buFont typeface="Wingdings" charset="2"/>
              <a:buChar char="Ø"/>
            </a:pPr>
            <a:r>
              <a:rPr kumimoji="1" lang="en-US" altLang="ja-JP" sz="1600" dirty="0" smtClean="0"/>
              <a:t>Central BH? -&gt; Possible (accretion flow?)</a:t>
            </a:r>
          </a:p>
          <a:p>
            <a:pPr marL="285750" indent="-285750">
              <a:buFont typeface="Arial"/>
              <a:buChar char="•"/>
            </a:pPr>
            <a:r>
              <a:rPr lang="en-US" altLang="ja-JP" sz="1600" dirty="0"/>
              <a:t>I</a:t>
            </a:r>
            <a:r>
              <a:rPr kumimoji="1" lang="en-US" altLang="ja-JP" sz="1600" dirty="0" smtClean="0"/>
              <a:t>f accretion rate was much higher</a:t>
            </a:r>
            <a:r>
              <a:rPr kumimoji="1" lang="ja-JP" altLang="en-US" sz="1600" dirty="0" smtClean="0"/>
              <a:t> </a:t>
            </a:r>
            <a:r>
              <a:rPr kumimoji="1" lang="en-US" altLang="ja-JP" sz="1600" dirty="0" smtClean="0"/>
              <a:t>in the past (as shown in X-rays observation </a:t>
            </a:r>
            <a:r>
              <a:rPr lang="en-US" altLang="ja-JP" sz="1200" dirty="0"/>
              <a:t>[</a:t>
            </a:r>
            <a:r>
              <a:rPr kumimoji="1" lang="en-US" altLang="ja-JP" sz="1200" dirty="0" err="1" smtClean="0"/>
              <a:t>Clavel</a:t>
            </a:r>
            <a:r>
              <a:rPr kumimoji="1" lang="en-US" altLang="ja-JP" sz="1200" dirty="0" smtClean="0"/>
              <a:t> et al., A&amp;A 558 2013]</a:t>
            </a:r>
            <a:r>
              <a:rPr kumimoji="1" lang="en-US" altLang="ja-JP" sz="1600" dirty="0" smtClean="0"/>
              <a:t>)</a:t>
            </a:r>
            <a:r>
              <a:rPr kumimoji="1" lang="en-US" altLang="ja-JP" sz="1200" dirty="0" smtClean="0"/>
              <a:t>,  </a:t>
            </a:r>
            <a:r>
              <a:rPr kumimoji="1" lang="en-US" altLang="ja-JP" sz="1600" dirty="0" smtClean="0"/>
              <a:t>and provide 1e39 erg/s for 10</a:t>
            </a:r>
            <a:r>
              <a:rPr lang="en-US" altLang="ja-JP" sz="1600" baseline="30000" dirty="0" smtClean="0"/>
              <a:t>6-</a:t>
            </a:r>
            <a:r>
              <a:rPr lang="en-US" altLang="ja-JP" sz="1600" dirty="0" smtClean="0"/>
              <a:t>10</a:t>
            </a:r>
            <a:r>
              <a:rPr lang="en-US" altLang="ja-JP" sz="1600" baseline="30000" dirty="0" smtClean="0"/>
              <a:t>7</a:t>
            </a:r>
            <a:r>
              <a:rPr kumimoji="1" lang="en-US" altLang="ja-JP" sz="1600" dirty="0" smtClean="0"/>
              <a:t> years, </a:t>
            </a:r>
            <a:r>
              <a:rPr kumimoji="1" lang="en-US" altLang="ja-JP" sz="1600" dirty="0" smtClean="0">
                <a:solidFill>
                  <a:srgbClr val="FF0000"/>
                </a:solidFill>
              </a:rPr>
              <a:t>knee can be explained by this BH</a:t>
            </a:r>
            <a:r>
              <a:rPr kumimoji="1" lang="en-US" altLang="ja-JP" sz="1600" dirty="0" smtClean="0"/>
              <a:t>.</a:t>
            </a:r>
            <a:endParaRPr kumimoji="1" lang="ja-JP" altLang="en-US" sz="1600" dirty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6356121" y="5151622"/>
            <a:ext cx="2087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00FF"/>
                </a:solidFill>
              </a:rPr>
              <a:t>Central Point source</a:t>
            </a:r>
            <a:endParaRPr kumimoji="1" lang="ja-JP" altLang="en-US" sz="1600" dirty="0">
              <a:solidFill>
                <a:srgbClr val="0000FF"/>
              </a:solidFill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7071312" y="3759980"/>
            <a:ext cx="19570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FF0000"/>
                </a:solidFill>
              </a:rPr>
              <a:t>Diffuse component</a:t>
            </a:r>
            <a:endParaRPr kumimoji="1" lang="ja-JP" alt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83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Pulsars (2 detected)</a:t>
            </a:r>
            <a:endParaRPr kumimoji="1" lang="ja-JP" altLang="en-US" dirty="0"/>
          </a:p>
        </p:txBody>
      </p:sp>
      <p:pic>
        <p:nvPicPr>
          <p:cNvPr id="4" name="図 3" descr="MagSphe_l_notxt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" r="41440"/>
          <a:stretch/>
        </p:blipFill>
        <p:spPr>
          <a:xfrm>
            <a:off x="6972787" y="249070"/>
            <a:ext cx="1910664" cy="254889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338668" y="1320632"/>
            <a:ext cx="693127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>
              <a:buFont typeface="Wingdings" charset="2"/>
              <a:buChar char="n"/>
            </a:pPr>
            <a:r>
              <a:rPr lang="en-US" altLang="ja-JP" dirty="0" smtClean="0"/>
              <a:t>P</a:t>
            </a:r>
            <a:r>
              <a:rPr kumimoji="1" lang="en-US" altLang="ja-JP" dirty="0" smtClean="0"/>
              <a:t>ulsars: </a:t>
            </a:r>
            <a:r>
              <a:rPr lang="en-US" altLang="ja-JP" dirty="0" smtClean="0"/>
              <a:t> ~ 2500 in </a:t>
            </a:r>
            <a:r>
              <a:rPr lang="en-US" altLang="ja-JP" dirty="0"/>
              <a:t>the Galaxy</a:t>
            </a:r>
            <a:r>
              <a:rPr lang="en-US" altLang="ja-JP" dirty="0" smtClean="0"/>
              <a:t>.</a:t>
            </a:r>
          </a:p>
          <a:p>
            <a:pPr marL="742950" lvl="2" indent="-285750">
              <a:buFont typeface="Wingdings" charset="2"/>
              <a:buChar char="Ø"/>
            </a:pPr>
            <a:r>
              <a:rPr lang="en-US" altLang="ja-JP" dirty="0" smtClean="0"/>
              <a:t>Rapidly rotating neutron star with strong B field.</a:t>
            </a:r>
          </a:p>
          <a:p>
            <a:pPr marL="285750" indent="-285750">
              <a:buFont typeface="Wingdings" charset="2"/>
              <a:buChar char="n"/>
            </a:pPr>
            <a:endParaRPr lang="en-US" altLang="ja-JP" dirty="0" smtClean="0"/>
          </a:p>
          <a:p>
            <a:pPr marL="285750" indent="-285750">
              <a:buFont typeface="Wingdings" charset="2"/>
              <a:buChar char="n"/>
            </a:pPr>
            <a:r>
              <a:rPr lang="en-US" altLang="ja-JP" dirty="0" smtClean="0"/>
              <a:t>Gamma-ray pulsars: &gt; </a:t>
            </a:r>
            <a:r>
              <a:rPr lang="en-US" altLang="ja-JP" dirty="0" smtClean="0"/>
              <a:t>1</a:t>
            </a:r>
            <a:r>
              <a:rPr lang="en-US" altLang="ja-JP" dirty="0" smtClean="0"/>
              <a:t>6</a:t>
            </a:r>
            <a:r>
              <a:rPr lang="en-US" altLang="ja-JP" dirty="0" smtClean="0"/>
              <a:t>0 </a:t>
            </a:r>
            <a:r>
              <a:rPr lang="en-US" altLang="ja-JP" dirty="0" smtClean="0"/>
              <a:t>in the Galaxy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altLang="ja-JP" dirty="0" smtClean="0"/>
              <a:t>1/3 are </a:t>
            </a:r>
            <a:r>
              <a:rPr lang="en-US" altLang="ja-JP" dirty="0" err="1" smtClean="0"/>
              <a:t>milisecond</a:t>
            </a:r>
            <a:r>
              <a:rPr lang="en-US" altLang="ja-JP" dirty="0" smtClean="0"/>
              <a:t> pulsars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altLang="ja-JP" dirty="0" smtClean="0"/>
              <a:t>Some are radio quiet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altLang="ja-JP" dirty="0">
                <a:solidFill>
                  <a:srgbClr val="FF0000"/>
                </a:solidFill>
              </a:rPr>
              <a:t>Curvature radiation from outer magnetosphere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altLang="ja-JP" dirty="0" smtClean="0"/>
              <a:t>Spectral break/cutoff at a few </a:t>
            </a:r>
            <a:r>
              <a:rPr lang="en-US" altLang="ja-JP" dirty="0" err="1" smtClean="0"/>
              <a:t>GeV</a:t>
            </a:r>
            <a:endParaRPr lang="en-US" altLang="ja-JP" dirty="0" smtClean="0"/>
          </a:p>
          <a:p>
            <a:pPr marL="742950" lvl="1" indent="-285750">
              <a:buFont typeface="Wingdings" charset="2"/>
              <a:buChar char="Ø"/>
            </a:pPr>
            <a:r>
              <a:rPr lang="en-US" altLang="ja-JP" dirty="0" smtClean="0"/>
              <a:t>Lowering the IACT threshold is the key</a:t>
            </a:r>
          </a:p>
        </p:txBody>
      </p:sp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6866631"/>
              </p:ext>
            </p:extLst>
          </p:nvPr>
        </p:nvGraphicFramePr>
        <p:xfrm>
          <a:off x="338667" y="5569616"/>
          <a:ext cx="8644911" cy="1112520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1932410"/>
                <a:gridCol w="1418607"/>
                <a:gridCol w="3048000"/>
                <a:gridCol w="2245894"/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baseline="0" dirty="0" smtClean="0"/>
                        <a:t>VHE Source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Age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Spindown</a:t>
                      </a:r>
                      <a:r>
                        <a:rPr kumimoji="1" lang="en-US" altLang="ja-JP" baseline="0" dirty="0" smtClean="0"/>
                        <a:t> Luminosity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B</a:t>
                      </a:r>
                      <a:r>
                        <a:rPr kumimoji="1" lang="en-US" altLang="ja-JP" baseline="-25000" dirty="0" smtClean="0"/>
                        <a:t>LC</a:t>
                      </a:r>
                      <a:endParaRPr kumimoji="1" lang="ja-JP" altLang="en-US" baseline="-25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Crab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1260</a:t>
                      </a:r>
                      <a:r>
                        <a:rPr kumimoji="1" lang="en-US" altLang="ja-JP" sz="1800" baseline="0" dirty="0" smtClean="0"/>
                        <a:t> </a:t>
                      </a:r>
                      <a:r>
                        <a:rPr kumimoji="1" lang="en-US" altLang="ja-JP" sz="1800" baseline="0" dirty="0" err="1" smtClean="0"/>
                        <a:t>yrs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dirty="0" smtClean="0"/>
                        <a:t>4.5e38 erg/s</a:t>
                      </a:r>
                      <a:endParaRPr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dirty="0" smtClean="0"/>
                        <a:t>2e6 Gauss</a:t>
                      </a:r>
                      <a:endParaRPr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baseline="0" dirty="0" smtClean="0"/>
                        <a:t>Vela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11300 </a:t>
                      </a:r>
                      <a:r>
                        <a:rPr kumimoji="1" lang="en-US" altLang="ja-JP" dirty="0" err="1" smtClean="0"/>
                        <a:t>yrs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dirty="0" smtClean="0"/>
                        <a:t>6.9e36 erg/s</a:t>
                      </a:r>
                      <a:endParaRPr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dirty="0" smtClean="0"/>
                        <a:t>9.5e4 Gauss</a:t>
                      </a:r>
                      <a:endParaRPr lang="ja-JP" alt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図 6" descr="LATPulsarSEDforTexas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1860" y="2797959"/>
            <a:ext cx="2852140" cy="277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876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右矢印 43"/>
          <p:cNvSpPr/>
          <p:nvPr/>
        </p:nvSpPr>
        <p:spPr>
          <a:xfrm>
            <a:off x="3622068" y="3593310"/>
            <a:ext cx="841441" cy="62088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2800" dirty="0" smtClean="0"/>
              <a:t>Why</a:t>
            </a:r>
            <a:r>
              <a:rPr kumimoji="1" lang="ja-JP" altLang="en-US" sz="2800" dirty="0" smtClean="0"/>
              <a:t> </a:t>
            </a:r>
            <a:r>
              <a:rPr kumimoji="1" lang="en-US" altLang="ja-JP" sz="2800" dirty="0" smtClean="0"/>
              <a:t>so</a:t>
            </a:r>
            <a:r>
              <a:rPr kumimoji="1" lang="ja-JP" altLang="en-US" sz="2800" dirty="0" smtClean="0"/>
              <a:t> </a:t>
            </a:r>
            <a:r>
              <a:rPr kumimoji="1" lang="en-US" altLang="ja-JP" sz="2800" dirty="0" smtClean="0"/>
              <a:t>bright</a:t>
            </a:r>
            <a:r>
              <a:rPr kumimoji="1" lang="ja-JP" altLang="en-US" sz="2800" dirty="0" smtClean="0"/>
              <a:t> </a:t>
            </a:r>
            <a:r>
              <a:rPr kumimoji="1" lang="en-US" altLang="ja-JP" sz="2800" dirty="0" smtClean="0"/>
              <a:t>in</a:t>
            </a:r>
            <a:r>
              <a:rPr kumimoji="1" lang="ja-JP" altLang="en-US" sz="2800" dirty="0" smtClean="0"/>
              <a:t> </a:t>
            </a:r>
            <a:r>
              <a:rPr kumimoji="1" lang="en-US" altLang="ja-JP" sz="2800" dirty="0" err="1" smtClean="0"/>
              <a:t>GeV</a:t>
            </a:r>
            <a:r>
              <a:rPr kumimoji="1" lang="ja-JP" altLang="en-US" sz="2800" dirty="0" smtClean="0"/>
              <a:t> </a:t>
            </a:r>
            <a:r>
              <a:rPr kumimoji="1" lang="en-US" altLang="ja-JP" sz="2800" dirty="0" smtClean="0"/>
              <a:t>and</a:t>
            </a:r>
            <a:r>
              <a:rPr kumimoji="1" lang="ja-JP" altLang="en-US" sz="2800" dirty="0" smtClean="0"/>
              <a:t> </a:t>
            </a:r>
            <a:r>
              <a:rPr kumimoji="1" lang="en-US" altLang="ja-JP" sz="2800" dirty="0" smtClean="0"/>
              <a:t>so</a:t>
            </a:r>
            <a:r>
              <a:rPr kumimoji="1" lang="ja-JP" altLang="en-US" sz="2800" dirty="0" smtClean="0"/>
              <a:t> </a:t>
            </a:r>
            <a:r>
              <a:rPr kumimoji="1" lang="en-US" altLang="ja-JP" sz="2800" dirty="0" smtClean="0"/>
              <a:t>dim</a:t>
            </a:r>
            <a:r>
              <a:rPr kumimoji="1" lang="ja-JP" altLang="en-US" sz="2800" dirty="0" smtClean="0"/>
              <a:t> </a:t>
            </a:r>
            <a:r>
              <a:rPr kumimoji="1" lang="en-US" altLang="ja-JP" sz="2800" dirty="0" smtClean="0"/>
              <a:t>in</a:t>
            </a:r>
            <a:r>
              <a:rPr kumimoji="1" lang="ja-JP" altLang="en-US" sz="2800" dirty="0" smtClean="0"/>
              <a:t> </a:t>
            </a:r>
            <a:r>
              <a:rPr kumimoji="1" lang="en-US" altLang="ja-JP" sz="2800" dirty="0" err="1" smtClean="0"/>
              <a:t>TeV</a:t>
            </a:r>
            <a:endParaRPr kumimoji="1" lang="ja-JP" altLang="en-US" sz="2800" dirty="0"/>
          </a:p>
        </p:txBody>
      </p:sp>
      <p:graphicFrame>
        <p:nvGraphicFramePr>
          <p:cNvPr id="4" name="オブジェクト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9556223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7" name="数式" r:id="rId3" imgW="114300" imgH="165100" progId="Equation.3">
                  <p:embed/>
                </p:oleObj>
              </mc:Choice>
              <mc:Fallback>
                <p:oleObj name="数式" r:id="rId3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図 16" descr="スクリーンショット 2014-05-14 15.51.3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9728" y="4668143"/>
            <a:ext cx="2734272" cy="1759416"/>
          </a:xfrm>
          <a:prstGeom prst="rect">
            <a:avLst/>
          </a:prstGeom>
        </p:spPr>
      </p:pic>
      <p:graphicFrame>
        <p:nvGraphicFramePr>
          <p:cNvPr id="20" name="オブジェクト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2346778"/>
              </p:ext>
            </p:extLst>
          </p:nvPr>
        </p:nvGraphicFramePr>
        <p:xfrm>
          <a:off x="3562826" y="2927257"/>
          <a:ext cx="935963" cy="6266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8" name="数式" r:id="rId6" imgW="673100" imgH="444500" progId="Equation.3">
                  <p:embed/>
                </p:oleObj>
              </mc:Choice>
              <mc:Fallback>
                <p:oleObj name="数式" r:id="rId6" imgW="6731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562826" y="2927257"/>
                        <a:ext cx="935963" cy="626693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図 20" descr="スクリーンショット 2014-05-14 18.23.39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26" y="5920545"/>
            <a:ext cx="6284506" cy="823555"/>
          </a:xfrm>
          <a:prstGeom prst="rect">
            <a:avLst/>
          </a:prstGeom>
        </p:spPr>
      </p:pic>
      <p:grpSp>
        <p:nvGrpSpPr>
          <p:cNvPr id="6" name="図形グループ 5"/>
          <p:cNvGrpSpPr/>
          <p:nvPr/>
        </p:nvGrpSpPr>
        <p:grpSpPr>
          <a:xfrm>
            <a:off x="188384" y="1650882"/>
            <a:ext cx="3627441" cy="2963608"/>
            <a:chOff x="191086" y="2503476"/>
            <a:chExt cx="3627441" cy="2963608"/>
          </a:xfrm>
        </p:grpSpPr>
        <p:sp>
          <p:nvSpPr>
            <p:cNvPr id="10" name="円弧 9"/>
            <p:cNvSpPr/>
            <p:nvPr/>
          </p:nvSpPr>
          <p:spPr>
            <a:xfrm rot="18961886">
              <a:off x="191086" y="2503476"/>
              <a:ext cx="3022208" cy="2963608"/>
            </a:xfrm>
            <a:prstGeom prst="arc">
              <a:avLst>
                <a:gd name="adj1" fmla="val 16200000"/>
                <a:gd name="adj2" fmla="val 21446953"/>
              </a:avLst>
            </a:prstGeom>
            <a:ln>
              <a:solidFill>
                <a:schemeClr val="accent1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" name="稲妻 10"/>
            <p:cNvSpPr/>
            <p:nvPr/>
          </p:nvSpPr>
          <p:spPr>
            <a:xfrm flipH="1" flipV="1">
              <a:off x="2203540" y="2519875"/>
              <a:ext cx="1614987" cy="258384"/>
            </a:xfrm>
            <a:prstGeom prst="lightningBol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7" name="テキスト ボックス 6"/>
          <p:cNvSpPr txBox="1"/>
          <p:nvPr/>
        </p:nvSpPr>
        <p:spPr>
          <a:xfrm>
            <a:off x="858838" y="2329535"/>
            <a:ext cx="17071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latin typeface="Arial"/>
                <a:cs typeface="Arial"/>
              </a:rPr>
              <a:t>(Perpendicular) </a:t>
            </a:r>
            <a:r>
              <a:rPr kumimoji="1" lang="en-US" altLang="ja-JP" sz="1200" dirty="0" smtClean="0">
                <a:latin typeface="Arial"/>
                <a:cs typeface="Arial"/>
              </a:rPr>
              <a:t>B </a:t>
            </a:r>
            <a:r>
              <a:rPr kumimoji="1" lang="en-US" altLang="ja-JP" sz="1200" dirty="0" smtClean="0">
                <a:latin typeface="Arial"/>
                <a:cs typeface="Arial"/>
              </a:rPr>
              <a:t>field</a:t>
            </a:r>
            <a:endParaRPr kumimoji="1" lang="ja-JP" altLang="en-US" sz="1200" dirty="0">
              <a:latin typeface="Arial"/>
              <a:cs typeface="Arial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837676" y="1600200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chemeClr val="accent1"/>
                </a:solidFill>
                <a:latin typeface="Arial"/>
                <a:cs typeface="Arial"/>
              </a:rPr>
              <a:t>e</a:t>
            </a:r>
            <a:endParaRPr kumimoji="1" lang="ja-JP" altLang="en-US" sz="1200"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34259" y="1094884"/>
            <a:ext cx="2518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Synchrotron</a:t>
            </a:r>
            <a:r>
              <a:rPr kumimoji="1" lang="en-US" altLang="ja-JP" dirty="0" smtClean="0"/>
              <a:t> Radiation</a:t>
            </a:r>
            <a:endParaRPr kumimoji="1" lang="ja-JP" altLang="en-US" dirty="0"/>
          </a:p>
        </p:txBody>
      </p:sp>
      <p:grpSp>
        <p:nvGrpSpPr>
          <p:cNvPr id="26" name="図形グループ 25"/>
          <p:cNvGrpSpPr/>
          <p:nvPr/>
        </p:nvGrpSpPr>
        <p:grpSpPr>
          <a:xfrm>
            <a:off x="4607759" y="1056014"/>
            <a:ext cx="3831074" cy="3629088"/>
            <a:chOff x="-15249" y="1094884"/>
            <a:chExt cx="3831074" cy="3629088"/>
          </a:xfrm>
        </p:grpSpPr>
        <p:grpSp>
          <p:nvGrpSpPr>
            <p:cNvPr id="27" name="図形グループ 26"/>
            <p:cNvGrpSpPr/>
            <p:nvPr/>
          </p:nvGrpSpPr>
          <p:grpSpPr>
            <a:xfrm>
              <a:off x="188384" y="1600200"/>
              <a:ext cx="3627441" cy="3123772"/>
              <a:chOff x="-192092" y="3016284"/>
              <a:chExt cx="3627441" cy="3123772"/>
            </a:xfrm>
          </p:grpSpPr>
          <p:grpSp>
            <p:nvGrpSpPr>
              <p:cNvPr id="32" name="図形グループ 31"/>
              <p:cNvGrpSpPr/>
              <p:nvPr/>
            </p:nvGrpSpPr>
            <p:grpSpPr>
              <a:xfrm>
                <a:off x="-192092" y="3066966"/>
                <a:ext cx="3627441" cy="3073090"/>
                <a:chOff x="191086" y="2503476"/>
                <a:chExt cx="3627441" cy="3073090"/>
              </a:xfrm>
            </p:grpSpPr>
            <p:sp>
              <p:nvSpPr>
                <p:cNvPr id="35" name="円弧 34"/>
                <p:cNvSpPr/>
                <p:nvPr/>
              </p:nvSpPr>
              <p:spPr>
                <a:xfrm rot="18961886">
                  <a:off x="191087" y="2612958"/>
                  <a:ext cx="3022208" cy="2963608"/>
                </a:xfrm>
                <a:prstGeom prst="arc">
                  <a:avLst>
                    <a:gd name="adj1" fmla="val 16200000"/>
                    <a:gd name="adj2" fmla="val 21446953"/>
                  </a:avLst>
                </a:prstGeom>
                <a:ln w="53975"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36" name="円弧 35"/>
                <p:cNvSpPr/>
                <p:nvPr/>
              </p:nvSpPr>
              <p:spPr>
                <a:xfrm rot="18961886">
                  <a:off x="191086" y="2503476"/>
                  <a:ext cx="3022208" cy="2963608"/>
                </a:xfrm>
                <a:prstGeom prst="arc">
                  <a:avLst>
                    <a:gd name="adj1" fmla="val 16200000"/>
                    <a:gd name="adj2" fmla="val 21446953"/>
                  </a:avLst>
                </a:prstGeom>
                <a:ln>
                  <a:solidFill>
                    <a:schemeClr val="accent1"/>
                  </a:solidFill>
                  <a:tailEnd type="stealth" w="lg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37" name="稲妻 36"/>
                <p:cNvSpPr/>
                <p:nvPr/>
              </p:nvSpPr>
              <p:spPr>
                <a:xfrm flipH="1" flipV="1">
                  <a:off x="2203540" y="2519875"/>
                  <a:ext cx="1614987" cy="258384"/>
                </a:xfrm>
                <a:prstGeom prst="lightningBol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</p:grpSp>
          <p:sp>
            <p:nvSpPr>
              <p:cNvPr id="33" name="テキスト ボックス 32"/>
              <p:cNvSpPr txBox="1"/>
              <p:nvPr/>
            </p:nvSpPr>
            <p:spPr>
              <a:xfrm>
                <a:off x="767349" y="3446829"/>
                <a:ext cx="115120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dirty="0" smtClean="0">
                    <a:latin typeface="Arial"/>
                    <a:cs typeface="Arial"/>
                  </a:rPr>
                  <a:t>Curved B field</a:t>
                </a:r>
                <a:endParaRPr kumimoji="1" lang="ja-JP" alt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34" name="テキスト ボックス 33"/>
              <p:cNvSpPr txBox="1"/>
              <p:nvPr/>
            </p:nvSpPr>
            <p:spPr>
              <a:xfrm>
                <a:off x="457200" y="3016284"/>
                <a:ext cx="27025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dirty="0" smtClean="0">
                    <a:solidFill>
                      <a:schemeClr val="accent1"/>
                    </a:solidFill>
                    <a:latin typeface="Arial"/>
                    <a:cs typeface="Arial"/>
                  </a:rPr>
                  <a:t>e</a:t>
                </a:r>
                <a:endParaRPr kumimoji="1" lang="ja-JP" altLang="en-US" sz="1200" dirty="0">
                  <a:solidFill>
                    <a:schemeClr val="accent1"/>
                  </a:solidFill>
                  <a:latin typeface="Arial"/>
                  <a:cs typeface="Arial"/>
                </a:endParaRPr>
              </a:p>
            </p:txBody>
          </p:sp>
        </p:grpSp>
        <p:cxnSp>
          <p:nvCxnSpPr>
            <p:cNvPr id="28" name="直線矢印コネクタ 27"/>
            <p:cNvCxnSpPr/>
            <p:nvPr/>
          </p:nvCxnSpPr>
          <p:spPr>
            <a:xfrm flipV="1">
              <a:off x="346363" y="1775415"/>
              <a:ext cx="546216" cy="352819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矢印コネクタ 28"/>
            <p:cNvCxnSpPr/>
            <p:nvPr/>
          </p:nvCxnSpPr>
          <p:spPr>
            <a:xfrm flipV="1">
              <a:off x="264433" y="1680936"/>
              <a:ext cx="546216" cy="352819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テキスト ボックス 29"/>
            <p:cNvSpPr txBox="1"/>
            <p:nvPr/>
          </p:nvSpPr>
          <p:spPr>
            <a:xfrm>
              <a:off x="-15249" y="1528781"/>
              <a:ext cx="62514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 smtClean="0">
                  <a:solidFill>
                    <a:srgbClr val="008000"/>
                  </a:solidFill>
                </a:rPr>
                <a:t>E field</a:t>
              </a:r>
              <a:endParaRPr kumimoji="1" lang="ja-JP" altLang="en-US" sz="1200" dirty="0">
                <a:solidFill>
                  <a:srgbClr val="008000"/>
                </a:solidFill>
              </a:endParaRPr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34259" y="1094884"/>
              <a:ext cx="23061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Curvature Radiation</a:t>
              </a:r>
              <a:endParaRPr kumimoji="1" lang="ja-JP" altLang="en-US" dirty="0"/>
            </a:p>
          </p:txBody>
        </p:sp>
      </p:grpSp>
      <p:grpSp>
        <p:nvGrpSpPr>
          <p:cNvPr id="41" name="図形グループ 40"/>
          <p:cNvGrpSpPr/>
          <p:nvPr/>
        </p:nvGrpSpPr>
        <p:grpSpPr>
          <a:xfrm>
            <a:off x="1456857" y="1826437"/>
            <a:ext cx="457357" cy="498380"/>
            <a:chOff x="2271398" y="3854781"/>
            <a:chExt cx="1042285" cy="1070699"/>
          </a:xfrm>
        </p:grpSpPr>
        <p:sp>
          <p:nvSpPr>
            <p:cNvPr id="39" name="ドーナツ 38"/>
            <p:cNvSpPr/>
            <p:nvPr/>
          </p:nvSpPr>
          <p:spPr>
            <a:xfrm>
              <a:off x="2298657" y="3928721"/>
              <a:ext cx="1015026" cy="922819"/>
            </a:xfrm>
            <a:prstGeom prst="donut">
              <a:avLst>
                <a:gd name="adj" fmla="val 8131"/>
              </a:avLst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40" name="乗算記号 39"/>
            <p:cNvSpPr/>
            <p:nvPr/>
          </p:nvSpPr>
          <p:spPr>
            <a:xfrm>
              <a:off x="2271398" y="3854781"/>
              <a:ext cx="1040744" cy="1070699"/>
            </a:xfrm>
            <a:prstGeom prst="mathMultiply">
              <a:avLst>
                <a:gd name="adj1" fmla="val 8264"/>
              </a:avLst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aphicFrame>
        <p:nvGraphicFramePr>
          <p:cNvPr id="42" name="オブジェクト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4487070"/>
              </p:ext>
            </p:extLst>
          </p:nvPr>
        </p:nvGraphicFramePr>
        <p:xfrm>
          <a:off x="447216" y="2607388"/>
          <a:ext cx="2587625" cy="1998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9" name="数式" r:id="rId9" imgW="1562100" imgH="1206500" progId="Equation.3">
                  <p:embed/>
                </p:oleObj>
              </mc:Choice>
              <mc:Fallback>
                <p:oleObj name="数式" r:id="rId9" imgW="1562100" imgH="1206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47216" y="2607388"/>
                        <a:ext cx="2587625" cy="1998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オブジェクト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3788500"/>
              </p:ext>
            </p:extLst>
          </p:nvPr>
        </p:nvGraphicFramePr>
        <p:xfrm>
          <a:off x="5210175" y="2605087"/>
          <a:ext cx="2859620" cy="20630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30" name="数式" r:id="rId11" imgW="1778000" imgH="1282700" progId="Equation.3">
                  <p:embed/>
                </p:oleObj>
              </mc:Choice>
              <mc:Fallback>
                <p:oleObj name="数式" r:id="rId11" imgW="1778000" imgH="1282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210175" y="2605087"/>
                        <a:ext cx="2859620" cy="20630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6" name="直線コネクタ 45"/>
          <p:cNvCxnSpPr/>
          <p:nvPr/>
        </p:nvCxnSpPr>
        <p:spPr>
          <a:xfrm flipV="1">
            <a:off x="424192" y="4738706"/>
            <a:ext cx="5590957" cy="352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テキスト ボックス 49"/>
          <p:cNvSpPr txBox="1"/>
          <p:nvPr/>
        </p:nvSpPr>
        <p:spPr>
          <a:xfrm>
            <a:off x="7060743" y="4029533"/>
            <a:ext cx="1603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Strong Brake!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graphicFrame>
        <p:nvGraphicFramePr>
          <p:cNvPr id="51" name="オブジェクト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0773845"/>
              </p:ext>
            </p:extLst>
          </p:nvPr>
        </p:nvGraphicFramePr>
        <p:xfrm>
          <a:off x="272137" y="4840681"/>
          <a:ext cx="1204912" cy="1020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31" name="数式" r:id="rId13" imgW="749300" imgH="635000" progId="Equation.3">
                  <p:embed/>
                </p:oleObj>
              </mc:Choice>
              <mc:Fallback>
                <p:oleObj name="数式" r:id="rId13" imgW="749300" imgH="635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72137" y="4840681"/>
                        <a:ext cx="1204912" cy="1020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テキスト ボックス 51"/>
          <p:cNvSpPr txBox="1"/>
          <p:nvPr/>
        </p:nvSpPr>
        <p:spPr>
          <a:xfrm>
            <a:off x="3243657" y="6488668"/>
            <a:ext cx="1092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</a:t>
            </a:r>
            <a:r>
              <a:rPr kumimoji="1" lang="en-US" altLang="ja-JP" baseline="-25000" dirty="0" smtClean="0"/>
              <a:t>|| </a:t>
            </a:r>
            <a:r>
              <a:rPr lang="en-US" altLang="ja-JP" dirty="0" smtClean="0"/>
              <a:t>〜B</a:t>
            </a:r>
            <a:r>
              <a:rPr lang="en-US" altLang="ja-JP" baseline="-25000" dirty="0" smtClean="0"/>
              <a:t>LC</a:t>
            </a:r>
            <a:endParaRPr kumimoji="1" lang="ja-JP" altLang="en-US" baseline="-25000" dirty="0"/>
          </a:p>
        </p:txBody>
      </p:sp>
      <p:cxnSp>
        <p:nvCxnSpPr>
          <p:cNvPr id="54" name="直線矢印コネクタ 53"/>
          <p:cNvCxnSpPr>
            <a:stCxn id="21" idx="2"/>
          </p:cNvCxnSpPr>
          <p:nvPr/>
        </p:nvCxnSpPr>
        <p:spPr>
          <a:xfrm flipH="1" flipV="1">
            <a:off x="1864410" y="6580888"/>
            <a:ext cx="1327469" cy="163212"/>
          </a:xfrm>
          <a:prstGeom prst="straightConnector1">
            <a:avLst/>
          </a:prstGeom>
          <a:ln w="190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テキスト ボックス 56"/>
          <p:cNvSpPr txBox="1"/>
          <p:nvPr/>
        </p:nvSpPr>
        <p:spPr>
          <a:xfrm>
            <a:off x="2373286" y="4808386"/>
            <a:ext cx="3924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Exponential </a:t>
            </a:r>
            <a:r>
              <a:rPr lang="en-US" altLang="ja-JP" dirty="0" err="1">
                <a:solidFill>
                  <a:srgbClr val="FF0000"/>
                </a:solidFill>
              </a:rPr>
              <a:t>c</a:t>
            </a:r>
            <a:r>
              <a:rPr kumimoji="1" lang="en-US" altLang="ja-JP" dirty="0" err="1" smtClean="0">
                <a:solidFill>
                  <a:srgbClr val="FF0000"/>
                </a:solidFill>
              </a:rPr>
              <a:t>utoff@GeV</a:t>
            </a:r>
            <a:r>
              <a:rPr kumimoji="1" lang="en-US" altLang="ja-JP" dirty="0" smtClean="0">
                <a:solidFill>
                  <a:srgbClr val="FF0000"/>
                </a:solidFill>
              </a:rPr>
              <a:t> expected. 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pic>
        <p:nvPicPr>
          <p:cNvPr id="58" name="図 57" descr="スクリーンショット 2016-12-14 21.13.03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259" y="5248276"/>
            <a:ext cx="4326890" cy="759888"/>
          </a:xfrm>
          <a:prstGeom prst="rect">
            <a:avLst/>
          </a:prstGeom>
        </p:spPr>
      </p:pic>
      <p:sp>
        <p:nvSpPr>
          <p:cNvPr id="59" name="テキスト ボックス 58"/>
          <p:cNvSpPr txBox="1"/>
          <p:nvPr/>
        </p:nvSpPr>
        <p:spPr>
          <a:xfrm>
            <a:off x="4706609" y="6488668"/>
            <a:ext cx="1408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 smtClean="0"/>
              <a:t>R</a:t>
            </a:r>
            <a:r>
              <a:rPr lang="en-US" altLang="ja-JP" baseline="-25000" dirty="0" err="1" smtClean="0"/>
              <a:t>curv</a:t>
            </a:r>
            <a:r>
              <a:rPr kumimoji="1" lang="en-US" altLang="ja-JP" baseline="-25000" dirty="0" smtClean="0"/>
              <a:t>|| </a:t>
            </a:r>
            <a:r>
              <a:rPr lang="en-US" altLang="ja-JP" dirty="0" smtClean="0"/>
              <a:t>〜R</a:t>
            </a:r>
            <a:r>
              <a:rPr lang="en-US" altLang="ja-JP" baseline="-25000" dirty="0" smtClean="0"/>
              <a:t>LC</a:t>
            </a:r>
            <a:endParaRPr kumimoji="1" lang="ja-JP" alt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151677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Crab and Vela pulsar</a:t>
            </a:r>
            <a:endParaRPr kumimoji="1" lang="ja-JP" altLang="en-US" dirty="0"/>
          </a:p>
        </p:txBody>
      </p:sp>
      <p:pic>
        <p:nvPicPr>
          <p:cNvPr id="4" name="図 3" descr="スクリーンショット 2015-12-01 20.36.2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0" y="1402644"/>
            <a:ext cx="2956002" cy="2492023"/>
          </a:xfrm>
          <a:prstGeom prst="rect">
            <a:avLst/>
          </a:prstGeom>
        </p:spPr>
      </p:pic>
      <p:pic>
        <p:nvPicPr>
          <p:cNvPr id="5" name="図 4" descr="スクリーンショット 2015-12-01 20.42.5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6757" y="1529647"/>
            <a:ext cx="3514148" cy="2350910"/>
          </a:xfrm>
          <a:prstGeom prst="rect">
            <a:avLst/>
          </a:prstGeom>
        </p:spPr>
      </p:pic>
      <p:pic>
        <p:nvPicPr>
          <p:cNvPr id="6" name="図 5" descr="スクリーンショット 2015-12-15 11.25.17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176889"/>
            <a:ext cx="3096602" cy="2300111"/>
          </a:xfrm>
          <a:prstGeom prst="rect">
            <a:avLst/>
          </a:prstGeom>
        </p:spPr>
      </p:pic>
      <p:pic>
        <p:nvPicPr>
          <p:cNvPr id="7" name="図 6" descr="スクリーンショット 2015-12-15 11.26.0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9519" y="4268369"/>
            <a:ext cx="3278148" cy="2236854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112889" y="1235294"/>
            <a:ext cx="1896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Crab by MAGIC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12889" y="4028916"/>
            <a:ext cx="1785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Vela by HESS II</a:t>
            </a:r>
            <a:endParaRPr kumimoji="1" lang="ja-JP" altLang="en-US" dirty="0"/>
          </a:p>
        </p:txBody>
      </p:sp>
      <p:graphicFrame>
        <p:nvGraphicFramePr>
          <p:cNvPr id="10" name="表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0494535"/>
              </p:ext>
            </p:extLst>
          </p:nvPr>
        </p:nvGraphicFramePr>
        <p:xfrm>
          <a:off x="6223001" y="4791006"/>
          <a:ext cx="2920999" cy="1869439"/>
        </p:xfrm>
        <a:graphic>
          <a:graphicData uri="http://schemas.openxmlformats.org/drawingml/2006/table">
            <a:tbl>
              <a:tblPr firstRow="1" bandRow="1">
                <a:tableStyleId>{18603FDC-E32A-4AB5-989C-0864C3EAD2B8}</a:tableStyleId>
              </a:tblPr>
              <a:tblGrid>
                <a:gridCol w="823191"/>
                <a:gridCol w="610754"/>
                <a:gridCol w="876300"/>
                <a:gridCol w="610754"/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Γ</a:t>
                      </a:r>
                      <a:r>
                        <a:rPr kumimoji="1" lang="en-US" altLang="ja-JP" baseline="-25000" dirty="0" smtClean="0"/>
                        <a:t>1</a:t>
                      </a:r>
                      <a:endParaRPr kumimoji="1" lang="ja-JP" altLang="en-US" baseline="-25000" dirty="0" smtClean="0"/>
                    </a:p>
                    <a:p>
                      <a:endParaRPr kumimoji="1" lang="ja-JP" alt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E</a:t>
                      </a:r>
                      <a:r>
                        <a:rPr kumimoji="1" lang="en-US" altLang="ja-JP" baseline="-25000" dirty="0" err="1" smtClean="0"/>
                        <a:t>c</a:t>
                      </a:r>
                      <a:r>
                        <a:rPr kumimoji="1" lang="en-US" altLang="ja-JP" dirty="0" smtClean="0"/>
                        <a:t> </a:t>
                      </a:r>
                    </a:p>
                    <a:p>
                      <a:r>
                        <a:rPr kumimoji="1" lang="en-US" altLang="ja-JP" sz="1600" dirty="0" smtClean="0"/>
                        <a:t>[</a:t>
                      </a:r>
                      <a:r>
                        <a:rPr kumimoji="1" lang="en-US" altLang="ja-JP" sz="1600" dirty="0" err="1" smtClean="0"/>
                        <a:t>GeV</a:t>
                      </a:r>
                      <a:r>
                        <a:rPr kumimoji="1" lang="en-US" altLang="ja-JP" sz="1600" dirty="0" smtClean="0"/>
                        <a:t>]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Γ</a:t>
                      </a:r>
                      <a:r>
                        <a:rPr kumimoji="1" lang="en-US" altLang="ja-JP" baseline="-25000" dirty="0" smtClean="0"/>
                        <a:t>2</a:t>
                      </a:r>
                      <a:endParaRPr kumimoji="1" lang="ja-JP" altLang="en-US" baseline="-250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Crab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2.0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5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~3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Vela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1.5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3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~4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400" dirty="0" err="1" smtClean="0"/>
                        <a:t>Geminga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1.0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~5</a:t>
                      </a:r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テキスト ボックス 10"/>
          <p:cNvSpPr txBox="1"/>
          <p:nvPr/>
        </p:nvSpPr>
        <p:spPr>
          <a:xfrm>
            <a:off x="6570905" y="1748556"/>
            <a:ext cx="261630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Broken power law</a:t>
            </a:r>
          </a:p>
          <a:p>
            <a:r>
              <a:rPr lang="en-US" altLang="ja-JP" dirty="0"/>
              <a:t>r</a:t>
            </a:r>
            <a:r>
              <a:rPr lang="en-US" altLang="ja-JP" dirty="0" smtClean="0"/>
              <a:t>ather than cutoff PL.</a:t>
            </a:r>
          </a:p>
          <a:p>
            <a:endParaRPr kumimoji="1" lang="en-US" altLang="ja-JP" dirty="0"/>
          </a:p>
          <a:p>
            <a:r>
              <a:rPr lang="en-US" altLang="ja-JP" dirty="0" smtClean="0"/>
              <a:t>At least Crab emission should be inverse </a:t>
            </a:r>
            <a:r>
              <a:rPr lang="en-US" altLang="ja-JP" dirty="0"/>
              <a:t>C</a:t>
            </a:r>
            <a:r>
              <a:rPr lang="en-US" altLang="ja-JP" dirty="0" smtClean="0"/>
              <a:t>ompton, rather than Curvature radiation.</a:t>
            </a:r>
            <a:endParaRPr kumimoji="1" lang="ja-JP" altLang="en-US" dirty="0"/>
          </a:p>
        </p:txBody>
      </p:sp>
      <p:cxnSp>
        <p:nvCxnSpPr>
          <p:cNvPr id="13" name="直線矢印コネクタ 12"/>
          <p:cNvCxnSpPr/>
          <p:nvPr/>
        </p:nvCxnSpPr>
        <p:spPr>
          <a:xfrm>
            <a:off x="6025444" y="2300111"/>
            <a:ext cx="0" cy="4656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5573891" y="1919111"/>
            <a:ext cx="783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008000"/>
                </a:solidFill>
              </a:rPr>
              <a:t>1 </a:t>
            </a:r>
            <a:r>
              <a:rPr kumimoji="1" lang="en-US" altLang="ja-JP" b="1" dirty="0" err="1" smtClean="0">
                <a:solidFill>
                  <a:srgbClr val="008000"/>
                </a:solidFill>
              </a:rPr>
              <a:t>TeV</a:t>
            </a:r>
            <a:endParaRPr kumimoji="1" lang="ja-JP" altLang="en-US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262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Newly Proposed Models</a:t>
            </a:r>
            <a:endParaRPr kumimoji="1" lang="ja-JP" altLang="en-US" dirty="0"/>
          </a:p>
        </p:txBody>
      </p:sp>
      <p:pic>
        <p:nvPicPr>
          <p:cNvPr id="4" name="図 3" descr="スクリーンショット 2015-12-03 17.35.23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4530" y="1189723"/>
            <a:ext cx="2519733" cy="1859652"/>
          </a:xfrm>
          <a:prstGeom prst="rect">
            <a:avLst/>
          </a:prstGeom>
        </p:spPr>
      </p:pic>
      <p:pic>
        <p:nvPicPr>
          <p:cNvPr id="5" name="図 4" descr="nature10793-f2.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4530" y="3161444"/>
            <a:ext cx="2550085" cy="1647043"/>
          </a:xfrm>
          <a:prstGeom prst="rect">
            <a:avLst/>
          </a:prstGeom>
        </p:spPr>
      </p:pic>
      <p:pic>
        <p:nvPicPr>
          <p:cNvPr id="6" name="図 5" descr="スクリーンショット 2015-12-13 21.15.5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795" y="3049375"/>
            <a:ext cx="2452927" cy="2010795"/>
          </a:xfrm>
          <a:prstGeom prst="rect">
            <a:avLst/>
          </a:prstGeom>
        </p:spPr>
      </p:pic>
      <p:pic>
        <p:nvPicPr>
          <p:cNvPr id="7" name="図 6" descr="スクリーンショット 2015-12-13 21.12.43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4263" y="1189724"/>
            <a:ext cx="3171897" cy="1971720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-1" y="1301656"/>
            <a:ext cx="376655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altLang="ja-JP" dirty="0" err="1" smtClean="0"/>
              <a:t>Magnetospheric</a:t>
            </a:r>
            <a:r>
              <a:rPr lang="en-US" altLang="ja-JP" dirty="0" smtClean="0"/>
              <a:t> cascades </a:t>
            </a:r>
            <a:r>
              <a:rPr lang="en-US" altLang="ja-JP" sz="1600" dirty="0" smtClean="0"/>
              <a:t>(K. </a:t>
            </a:r>
            <a:r>
              <a:rPr lang="en-US" altLang="ja-JP" sz="1600" dirty="0" err="1" smtClean="0"/>
              <a:t>Hirotani</a:t>
            </a:r>
            <a:r>
              <a:rPr lang="en-US" altLang="ja-JP" sz="1600" dirty="0" smtClean="0"/>
              <a:t>, </a:t>
            </a:r>
            <a:r>
              <a:rPr lang="en-US" altLang="ja-JP" sz="1600" dirty="0" err="1" smtClean="0"/>
              <a:t>ApJ</a:t>
            </a:r>
            <a:r>
              <a:rPr lang="en-US" altLang="ja-JP" sz="1600" dirty="0"/>
              <a:t> </a:t>
            </a:r>
            <a:r>
              <a:rPr lang="en-US" altLang="ja-JP" sz="1600" dirty="0" smtClean="0"/>
              <a:t>742, 2011)</a:t>
            </a:r>
          </a:p>
          <a:p>
            <a:endParaRPr lang="en-US" altLang="ja-JP" sz="1600" dirty="0"/>
          </a:p>
          <a:p>
            <a:r>
              <a:rPr lang="ja-JP" altLang="ja-JP" sz="1600" dirty="0" smtClean="0"/>
              <a:t>　</a:t>
            </a:r>
            <a:r>
              <a:rPr lang="en-US" altLang="ja-JP" sz="1600" dirty="0" smtClean="0"/>
              <a:t>10 </a:t>
            </a:r>
            <a:r>
              <a:rPr lang="en-US" altLang="ja-JP" sz="1600" dirty="0" err="1" smtClean="0"/>
              <a:t>TeV</a:t>
            </a:r>
            <a:r>
              <a:rPr lang="ja-JP" altLang="en-US" sz="1600" dirty="0" smtClean="0"/>
              <a:t> </a:t>
            </a:r>
            <a:r>
              <a:rPr lang="en-US" altLang="ja-JP" sz="1600" dirty="0" smtClean="0"/>
              <a:t>e</a:t>
            </a:r>
            <a:r>
              <a:rPr lang="ja-JP" altLang="en-US" sz="1600" dirty="0" smtClean="0"/>
              <a:t> </a:t>
            </a:r>
            <a:r>
              <a:rPr lang="en-US" altLang="ja-JP" sz="1600" dirty="0" smtClean="0"/>
              <a:t>-&gt;</a:t>
            </a:r>
            <a:r>
              <a:rPr lang="ja-JP" altLang="en-US" sz="1600" dirty="0" smtClean="0"/>
              <a:t> </a:t>
            </a:r>
            <a:r>
              <a:rPr lang="en-US" altLang="ja-JP" sz="1600" dirty="0" smtClean="0"/>
              <a:t>IC</a:t>
            </a:r>
            <a:r>
              <a:rPr lang="ja-JP" altLang="en-US" sz="1600" dirty="0" smtClean="0"/>
              <a:t> </a:t>
            </a:r>
            <a:r>
              <a:rPr lang="en-US" altLang="ja-JP" sz="1600" dirty="0" smtClean="0"/>
              <a:t>-&gt;</a:t>
            </a:r>
            <a:r>
              <a:rPr lang="ja-JP" altLang="en-US" sz="1600" dirty="0" smtClean="0"/>
              <a:t> </a:t>
            </a:r>
            <a:r>
              <a:rPr lang="en-US" altLang="ja-JP" sz="1600" dirty="0" smtClean="0"/>
              <a:t>absorbed </a:t>
            </a:r>
          </a:p>
          <a:p>
            <a:r>
              <a:rPr lang="en-US" altLang="ja-JP" sz="1600" dirty="0" smtClean="0"/>
              <a:t>    -&gt;EM cascade @ &gt;Light Cylinder</a:t>
            </a:r>
            <a:r>
              <a:rPr lang="ja-JP" altLang="en-US" sz="1600" dirty="0" smtClean="0"/>
              <a:t> </a:t>
            </a:r>
            <a:r>
              <a:rPr lang="en-US" altLang="ja-JP" sz="1600" dirty="0" smtClean="0"/>
              <a:t>  </a:t>
            </a:r>
            <a:endParaRPr kumimoji="1" lang="ja-JP" altLang="en-US" sz="16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8090" y="3201669"/>
            <a:ext cx="375846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altLang="ja-JP" dirty="0" smtClean="0"/>
              <a:t>Pulsar wind scattering </a:t>
            </a:r>
          </a:p>
          <a:p>
            <a:r>
              <a:rPr lang="en-US" altLang="ja-JP" dirty="0"/>
              <a:t> </a:t>
            </a:r>
            <a:r>
              <a:rPr lang="en-US" altLang="ja-JP" dirty="0" smtClean="0"/>
              <a:t>    </a:t>
            </a:r>
            <a:r>
              <a:rPr lang="en-US" altLang="ja-JP" sz="1400" dirty="0" smtClean="0"/>
              <a:t>(</a:t>
            </a:r>
            <a:r>
              <a:rPr lang="en-US" altLang="ja-JP" sz="1400" dirty="0"/>
              <a:t>F</a:t>
            </a:r>
            <a:r>
              <a:rPr lang="en-US" altLang="ja-JP" sz="1400" dirty="0" smtClean="0"/>
              <a:t>. </a:t>
            </a:r>
            <a:r>
              <a:rPr lang="en-US" altLang="ja-JP" sz="1400" dirty="0" err="1" smtClean="0"/>
              <a:t>Aharonian</a:t>
            </a:r>
            <a:r>
              <a:rPr lang="en-US" altLang="ja-JP" sz="1400" dirty="0" smtClean="0"/>
              <a:t> et al., </a:t>
            </a:r>
            <a:r>
              <a:rPr lang="en-US" altLang="ja-JP" sz="1400" dirty="0"/>
              <a:t>Nature, 507, </a:t>
            </a:r>
            <a:r>
              <a:rPr lang="en-US" altLang="ja-JP" sz="1400" dirty="0" smtClean="0"/>
              <a:t>2012</a:t>
            </a:r>
            <a:r>
              <a:rPr lang="en-US" altLang="ja-JP" sz="1400" dirty="0" smtClean="0"/>
              <a:t>)</a:t>
            </a:r>
          </a:p>
          <a:p>
            <a:endParaRPr lang="en-US" altLang="ja-JP" sz="1400" dirty="0"/>
          </a:p>
          <a:p>
            <a:r>
              <a:rPr lang="en-US" altLang="ja-JP" sz="1400" dirty="0" smtClean="0"/>
              <a:t>   kinetic dominated pulsar wind @ 50*LC</a:t>
            </a:r>
          </a:p>
          <a:p>
            <a:r>
              <a:rPr lang="en-US" altLang="ja-JP" sz="1400" dirty="0" smtClean="0"/>
              <a:t>-&gt; IC  of pulsar X-rays</a:t>
            </a:r>
            <a:endParaRPr kumimoji="1" lang="ja-JP" altLang="en-US" sz="14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9473" y="4875504"/>
            <a:ext cx="327453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kumimoji="1" lang="en-US" altLang="ja-JP" dirty="0" smtClean="0"/>
              <a:t>Striped wind</a:t>
            </a:r>
          </a:p>
          <a:p>
            <a:r>
              <a:rPr lang="en-US" altLang="ja-JP" sz="1400" dirty="0" smtClean="0"/>
              <a:t>(e.g. </a:t>
            </a:r>
            <a:r>
              <a:rPr lang="en-US" altLang="ja-JP" sz="1400" dirty="0" err="1" smtClean="0"/>
              <a:t>Arka</a:t>
            </a:r>
            <a:r>
              <a:rPr lang="en-US" altLang="ja-JP" sz="1400" dirty="0" smtClean="0"/>
              <a:t> &amp; </a:t>
            </a:r>
            <a:r>
              <a:rPr lang="en-US" altLang="ja-JP" sz="1400" dirty="0" err="1" smtClean="0"/>
              <a:t>DubusA&amp;A</a:t>
            </a:r>
            <a:r>
              <a:rPr lang="en-US" altLang="ja-JP" sz="1400" dirty="0" smtClean="0"/>
              <a:t> 2013)</a:t>
            </a:r>
          </a:p>
          <a:p>
            <a:r>
              <a:rPr kumimoji="1" lang="en-US" altLang="ja-JP" sz="1400" dirty="0" smtClean="0"/>
              <a:t>Emission from striped current sheet</a:t>
            </a:r>
          </a:p>
          <a:p>
            <a:pPr marL="285750" indent="-285750">
              <a:buFont typeface="Arial"/>
              <a:buChar char="•"/>
            </a:pPr>
            <a:endParaRPr lang="en-US" altLang="ja-JP" dirty="0"/>
          </a:p>
          <a:p>
            <a:r>
              <a:rPr kumimoji="1" lang="en-US" altLang="ja-JP" dirty="0" smtClean="0"/>
              <a:t>    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7563" y="6464844"/>
            <a:ext cx="3274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kumimoji="1" lang="en-US" altLang="ja-JP" dirty="0" smtClean="0"/>
              <a:t>Others</a:t>
            </a:r>
            <a:endParaRPr kumimoji="1" lang="ja-JP" altLang="en-US" dirty="0"/>
          </a:p>
        </p:txBody>
      </p:sp>
      <p:pic>
        <p:nvPicPr>
          <p:cNvPr id="13" name="図 12" descr="csm_stripedwind_104e798f1a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167" y="4808487"/>
            <a:ext cx="2549527" cy="2003200"/>
          </a:xfrm>
          <a:prstGeom prst="rect">
            <a:avLst/>
          </a:prstGeom>
        </p:spPr>
      </p:pic>
      <p:pic>
        <p:nvPicPr>
          <p:cNvPr id="14" name="図 13" descr="スクリーンショット 2016-12-14 21.48.53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677" y="5060170"/>
            <a:ext cx="2512483" cy="168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654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Pulsar Wind Nebula (34 detected)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98474" y="1393240"/>
            <a:ext cx="7556313" cy="4144963"/>
          </a:xfrm>
        </p:spPr>
        <p:txBody>
          <a:bodyPr/>
          <a:lstStyle/>
          <a:p>
            <a:r>
              <a:rPr kumimoji="1" lang="en-US" altLang="ja-JP" dirty="0" smtClean="0"/>
              <a:t>Pulsar Wind Nebula: 7-80 known in the Galaxy</a:t>
            </a:r>
          </a:p>
          <a:p>
            <a:pPr lvl="1">
              <a:buFont typeface="Wingdings" charset="2"/>
              <a:buChar char="Ø"/>
            </a:pPr>
            <a:r>
              <a:rPr kumimoji="1" lang="en-US" altLang="ja-JP" dirty="0" smtClean="0"/>
              <a:t>Termination Shock of the pulsar wind</a:t>
            </a:r>
          </a:p>
          <a:p>
            <a:pPr lvl="1">
              <a:buFont typeface="Wingdings" charset="2"/>
              <a:buChar char="Ø"/>
            </a:pPr>
            <a:r>
              <a:rPr lang="en-US" altLang="ja-JP" dirty="0" smtClean="0"/>
              <a:t>Powered by the pulsar </a:t>
            </a:r>
            <a:r>
              <a:rPr lang="en-US" altLang="ja-JP" dirty="0" err="1" smtClean="0"/>
              <a:t>spindown</a:t>
            </a:r>
            <a:endParaRPr lang="en-US" altLang="ja-JP" dirty="0" smtClean="0"/>
          </a:p>
          <a:p>
            <a:pPr lvl="1">
              <a:buFont typeface="Wingdings" charset="2"/>
              <a:buChar char="Ø"/>
            </a:pPr>
            <a:r>
              <a:rPr lang="en-US" altLang="ja-JP" dirty="0" smtClean="0"/>
              <a:t>Majority of galactic VHE sources</a:t>
            </a:r>
          </a:p>
          <a:p>
            <a:pPr lvl="1"/>
            <a:endParaRPr kumimoji="1" lang="ja-JP" altLang="en-US" dirty="0"/>
          </a:p>
        </p:txBody>
      </p:sp>
      <p:pic>
        <p:nvPicPr>
          <p:cNvPr id="4" name="図 3" descr="スクリーンショット 2015-12-31 15.12.4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06"/>
          <a:stretch/>
        </p:blipFill>
        <p:spPr>
          <a:xfrm>
            <a:off x="338668" y="2843711"/>
            <a:ext cx="5023382" cy="2253797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5176627" y="4435942"/>
            <a:ext cx="2376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S. </a:t>
            </a:r>
            <a:r>
              <a:rPr kumimoji="1" lang="en-US" altLang="ja-JP" dirty="0" err="1" smtClean="0"/>
              <a:t>Klepsar</a:t>
            </a:r>
            <a:r>
              <a:rPr kumimoji="1" lang="en-US" altLang="ja-JP" dirty="0" smtClean="0"/>
              <a:t>, ICRC2015</a:t>
            </a:r>
            <a:endParaRPr kumimoji="1" lang="ja-JP" altLang="en-US" dirty="0"/>
          </a:p>
        </p:txBody>
      </p:sp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6570259"/>
              </p:ext>
            </p:extLst>
          </p:nvPr>
        </p:nvGraphicFramePr>
        <p:xfrm>
          <a:off x="338668" y="5097509"/>
          <a:ext cx="8653875" cy="1701015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1778083"/>
                <a:gridCol w="1941572"/>
                <a:gridCol w="1941572"/>
                <a:gridCol w="1728925"/>
                <a:gridCol w="295674"/>
                <a:gridCol w="300481"/>
                <a:gridCol w="667568"/>
              </a:tblGrid>
              <a:tr h="317027">
                <a:tc>
                  <a:txBody>
                    <a:bodyPr/>
                    <a:lstStyle/>
                    <a:p>
                      <a:r>
                        <a:rPr kumimoji="1" lang="en-US" altLang="ja-JP" sz="1800" baseline="0" dirty="0" smtClean="0"/>
                        <a:t>Age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Phase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 smtClean="0"/>
                        <a:t># of VHE </a:t>
                      </a:r>
                      <a:r>
                        <a:rPr kumimoji="1" lang="en-US" altLang="ja-JP" sz="1800" dirty="0" err="1" smtClean="0"/>
                        <a:t>srcs</a:t>
                      </a:r>
                      <a:endParaRPr kumimoji="1" lang="ja-JP" alt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dirty="0" err="1" smtClean="0"/>
                        <a:t>Tev</a:t>
                      </a:r>
                      <a:r>
                        <a:rPr lang="en-US" altLang="ja-JP" sz="1800" dirty="0" smtClean="0"/>
                        <a:t> Source</a:t>
                      </a:r>
                      <a:endParaRPr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/>
                </a:tc>
              </a:tr>
              <a:tr h="317027"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0-7k </a:t>
                      </a:r>
                      <a:r>
                        <a:rPr kumimoji="1" lang="en-US" altLang="ja-JP" sz="1800" dirty="0" err="1" smtClean="0"/>
                        <a:t>yrs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sz="1800" dirty="0" smtClean="0"/>
                        <a:t>Free</a:t>
                      </a:r>
                      <a:r>
                        <a:rPr lang="en-US" altLang="ja-JP" sz="1800" baseline="0" dirty="0" smtClean="0"/>
                        <a:t> Expansion?</a:t>
                      </a:r>
                      <a:endParaRPr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sz="1800" dirty="0" smtClean="0"/>
                        <a:t>9</a:t>
                      </a:r>
                      <a:endParaRPr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sz="1800" dirty="0" smtClean="0"/>
                        <a:t>Crab, G0.9</a:t>
                      </a:r>
                      <a:endParaRPr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/>
                </a:tc>
              </a:tr>
              <a:tr h="528068">
                <a:tc>
                  <a:txBody>
                    <a:bodyPr/>
                    <a:lstStyle/>
                    <a:p>
                      <a:r>
                        <a:rPr kumimoji="1" lang="en-US" altLang="ja-JP" sz="1800" baseline="0" dirty="0" smtClean="0"/>
                        <a:t>7k – 30 </a:t>
                      </a:r>
                      <a:r>
                        <a:rPr kumimoji="1" lang="en-US" altLang="ja-JP" sz="1800" baseline="0" dirty="0" err="1" smtClean="0"/>
                        <a:t>kyrs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sz="1800" dirty="0" smtClean="0"/>
                        <a:t>Interaction?</a:t>
                      </a:r>
                      <a:endParaRPr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sz="1800" dirty="0" smtClean="0"/>
                        <a:t>16</a:t>
                      </a:r>
                      <a:endParaRPr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sz="1800" dirty="0" smtClean="0"/>
                        <a:t>CTA</a:t>
                      </a:r>
                      <a:r>
                        <a:rPr lang="en-US" altLang="ja-JP" sz="1800" baseline="0" dirty="0" smtClean="0"/>
                        <a:t> 1</a:t>
                      </a:r>
                      <a:endParaRPr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/>
                </a:tc>
              </a:tr>
              <a:tr h="441427"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&gt;30</a:t>
                      </a:r>
                      <a:r>
                        <a:rPr kumimoji="1" lang="en-US" altLang="ja-JP" sz="1800" baseline="0" dirty="0" smtClean="0"/>
                        <a:t> </a:t>
                      </a:r>
                      <a:r>
                        <a:rPr kumimoji="1" lang="en-US" altLang="ja-JP" sz="1800" baseline="0" dirty="0" err="1" smtClean="0"/>
                        <a:t>kyrs</a:t>
                      </a:r>
                      <a:endParaRPr kumimoji="1" lang="en-US" altLang="ja-JP" sz="1800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Relic?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en-US" altLang="ja-JP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図 6" descr="Crab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4" t="13877" r="14581" b="5486"/>
          <a:stretch/>
        </p:blipFill>
        <p:spPr>
          <a:xfrm>
            <a:off x="6390729" y="1534279"/>
            <a:ext cx="2630376" cy="265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535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300px-Accretion_dis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254" y="1481224"/>
            <a:ext cx="2589746" cy="207179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Binary (5 detected)</a:t>
            </a:r>
            <a:endParaRPr kumimoji="1" lang="ja-JP" altLang="en-US" dirty="0"/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4521367"/>
              </p:ext>
            </p:extLst>
          </p:nvPr>
        </p:nvGraphicFramePr>
        <p:xfrm>
          <a:off x="498474" y="3941503"/>
          <a:ext cx="8523266" cy="2865120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1627000"/>
                <a:gridCol w="2706558"/>
                <a:gridCol w="1357640"/>
                <a:gridCol w="744513"/>
                <a:gridCol w="1503623"/>
                <a:gridCol w="364957"/>
                <a:gridCol w="218975"/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baseline="0" dirty="0" smtClean="0"/>
                        <a:t>VHE Source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period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M</a:t>
                      </a:r>
                      <a:r>
                        <a:rPr kumimoji="1" lang="en-US" altLang="ja-JP" baseline="-25000" dirty="0" err="1" smtClean="0"/>
                        <a:t>comp</a:t>
                      </a:r>
                      <a:r>
                        <a:rPr kumimoji="1" lang="en-US" altLang="ja-JP" dirty="0" smtClean="0"/>
                        <a:t>/</a:t>
                      </a:r>
                      <a:r>
                        <a:rPr kumimoji="1" lang="en-US" altLang="ja-JP" dirty="0" err="1" smtClean="0"/>
                        <a:t>M</a:t>
                      </a:r>
                      <a:r>
                        <a:rPr kumimoji="1" lang="en-US" altLang="ja-JP" baseline="-25000" dirty="0" err="1" smtClean="0"/>
                        <a:t>sun</a:t>
                      </a:r>
                      <a:endParaRPr kumimoji="1" lang="ja-JP" alt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LS 5039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Compact + O6.5V star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3.9 days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0.35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23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baseline="0" dirty="0" smtClean="0"/>
                        <a:t>B1259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NS + Be star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3.4 years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0.87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31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LS I 61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Compact + Be star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26.5 days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0.55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12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HESS J1018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Compact + O6V star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16.6 days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--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31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HESS J0632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Compact + B0V star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315 days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0.83</a:t>
                      </a:r>
                    </a:p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16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TeV</a:t>
                      </a:r>
                      <a:r>
                        <a:rPr kumimoji="1" lang="en-US" altLang="ja-JP" dirty="0" smtClean="0"/>
                        <a:t> J2032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NS + Be star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20-30 </a:t>
                      </a:r>
                      <a:r>
                        <a:rPr kumimoji="1" lang="en-US" altLang="ja-JP" dirty="0" err="1" smtClean="0"/>
                        <a:t>yrs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0.94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10-20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338668" y="1320632"/>
            <a:ext cx="693127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>
              <a:buFont typeface="Wingdings" charset="2"/>
              <a:buChar char="n"/>
            </a:pPr>
            <a:r>
              <a:rPr kumimoji="1" lang="en-US" altLang="ja-JP" dirty="0" smtClean="0"/>
              <a:t>X-ray binary (XB), </a:t>
            </a:r>
            <a:r>
              <a:rPr lang="en-US" altLang="ja-JP" dirty="0" smtClean="0"/>
              <a:t> </a:t>
            </a:r>
            <a:r>
              <a:rPr lang="en-US" altLang="ja-JP" dirty="0"/>
              <a:t>299 in the Galaxy</a:t>
            </a:r>
            <a:r>
              <a:rPr lang="en-US" altLang="ja-JP" dirty="0" smtClean="0"/>
              <a:t>.</a:t>
            </a:r>
            <a:endParaRPr kumimoji="1" lang="en-US" altLang="ja-JP" dirty="0" smtClean="0"/>
          </a:p>
          <a:p>
            <a:pPr marL="742950" lvl="1" indent="-285750">
              <a:buFont typeface="Wingdings" charset="2"/>
              <a:buChar char="Ø"/>
            </a:pPr>
            <a:r>
              <a:rPr kumimoji="1" lang="en-US" altLang="ja-JP" dirty="0" smtClean="0"/>
              <a:t> A binary system containing a </a:t>
            </a:r>
            <a:r>
              <a:rPr kumimoji="1" lang="en-US" altLang="ja-JP" u="sng" dirty="0" smtClean="0">
                <a:solidFill>
                  <a:srgbClr val="FF0000"/>
                </a:solidFill>
              </a:rPr>
              <a:t>compact object </a:t>
            </a:r>
            <a:r>
              <a:rPr kumimoji="1" lang="en-US" altLang="ja-JP" dirty="0" smtClean="0"/>
              <a:t>with matter </a:t>
            </a:r>
            <a:r>
              <a:rPr kumimoji="1" lang="en-US" altLang="ja-JP" u="sng" dirty="0" smtClean="0">
                <a:solidFill>
                  <a:srgbClr val="FF0000"/>
                </a:solidFill>
              </a:rPr>
              <a:t>accretion</a:t>
            </a:r>
            <a:r>
              <a:rPr kumimoji="1" lang="en-US" altLang="ja-JP" dirty="0" smtClean="0"/>
              <a:t> from the companion star</a:t>
            </a:r>
          </a:p>
          <a:p>
            <a:pPr marL="285750" indent="-285750">
              <a:buFont typeface="Wingdings" charset="2"/>
              <a:buChar char="n"/>
            </a:pPr>
            <a:r>
              <a:rPr lang="en-US" altLang="ja-JP" dirty="0" smtClean="0"/>
              <a:t>High mass X-ray binary (HMXB), 114 in the Galaxy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altLang="ja-JP" dirty="0" smtClean="0"/>
              <a:t>XB with O or B type companion</a:t>
            </a:r>
          </a:p>
          <a:p>
            <a:pPr marL="285750" indent="-285750">
              <a:buFont typeface="Wingdings" charset="2"/>
              <a:buChar char="n"/>
            </a:pPr>
            <a:r>
              <a:rPr lang="en-US" altLang="ja-JP" dirty="0" smtClean="0"/>
              <a:t>Low mass X-ray binary (LMXB), 185 in the Galaxy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altLang="ja-JP" dirty="0" smtClean="0"/>
              <a:t>The rest of XB</a:t>
            </a:r>
          </a:p>
          <a:p>
            <a:pPr marL="285750" indent="-285750">
              <a:buFont typeface="Wingdings" charset="2"/>
              <a:buChar char="n"/>
            </a:pPr>
            <a:r>
              <a:rPr lang="en-US" altLang="ja-JP" dirty="0" err="1" smtClean="0"/>
              <a:t>Microquasar</a:t>
            </a:r>
            <a:r>
              <a:rPr lang="en-US" altLang="ja-JP" dirty="0" smtClean="0"/>
              <a:t>, &gt;15 in the Galaxy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altLang="ja-JP" dirty="0" smtClean="0"/>
              <a:t>XB with relativistic jets. Some are LMXB, some are HMXB.</a:t>
            </a:r>
          </a:p>
        </p:txBody>
      </p:sp>
      <p:sp>
        <p:nvSpPr>
          <p:cNvPr id="6" name="テキスト ボックス 5"/>
          <p:cNvSpPr txBox="1"/>
          <p:nvPr/>
        </p:nvSpPr>
        <p:spPr>
          <a:xfrm rot="2144391">
            <a:off x="7694237" y="4729457"/>
            <a:ext cx="1211601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All HMXB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 rot="20731586">
            <a:off x="7450796" y="6023104"/>
            <a:ext cx="167225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200" dirty="0" smtClean="0"/>
              <a:t>Very old friend, </a:t>
            </a:r>
          </a:p>
          <a:p>
            <a:r>
              <a:rPr kumimoji="1" lang="en-US" altLang="ja-JP" sz="1200" dirty="0" smtClean="0"/>
              <a:t>New categorization!?</a:t>
            </a:r>
          </a:p>
          <a:p>
            <a:r>
              <a:rPr kumimoji="1" lang="en-US" altLang="ja-JP" sz="1200" dirty="0" smtClean="0"/>
              <a:t> (MNRAS 451, 2015)</a:t>
            </a:r>
            <a:endParaRPr kumimoji="1"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672564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LS </a:t>
            </a:r>
            <a:r>
              <a:rPr kumimoji="1" lang="en-US" altLang="ja-JP" dirty="0" smtClean="0"/>
              <a:t>5039 &amp; </a:t>
            </a:r>
            <a:r>
              <a:rPr lang="en-US" altLang="ja-JP" dirty="0" smtClean="0"/>
              <a:t>LS I 61</a:t>
            </a:r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pic>
        <p:nvPicPr>
          <p:cNvPr id="4" name="図 3" descr="スクリーンショット 2015-12-28 15.21.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599" y="1207861"/>
            <a:ext cx="3085992" cy="1328625"/>
          </a:xfrm>
          <a:prstGeom prst="rect">
            <a:avLst/>
          </a:prstGeom>
        </p:spPr>
      </p:pic>
      <p:pic>
        <p:nvPicPr>
          <p:cNvPr id="5" name="図 4" descr="スクリーンショット 2015-12-28 15.26.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599" y="2536486"/>
            <a:ext cx="2835967" cy="1483834"/>
          </a:xfrm>
          <a:prstGeom prst="rect">
            <a:avLst/>
          </a:prstGeom>
        </p:spPr>
      </p:pic>
      <p:pic>
        <p:nvPicPr>
          <p:cNvPr id="6" name="図 5" descr="スクリーンショット 2015-12-28 15.40.2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18" y="1207862"/>
            <a:ext cx="2451540" cy="2496939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6065591" y="1462019"/>
            <a:ext cx="269046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&lt;Flux </a:t>
            </a:r>
            <a:r>
              <a:rPr kumimoji="1" lang="en-US" altLang="ja-JP" dirty="0" err="1" smtClean="0"/>
              <a:t>vs</a:t>
            </a:r>
            <a:r>
              <a:rPr kumimoji="1" lang="en-US" altLang="ja-JP" dirty="0" smtClean="0"/>
              <a:t> orbital phase&gt;</a:t>
            </a:r>
          </a:p>
          <a:p>
            <a:r>
              <a:rPr kumimoji="1" lang="en-US" altLang="ja-JP" sz="1400" dirty="0" smtClean="0"/>
              <a:t>Orbital modulation is seen. </a:t>
            </a:r>
            <a:endParaRPr kumimoji="1" lang="ja-JP" altLang="en-US" sz="1400" dirty="0"/>
          </a:p>
        </p:txBody>
      </p:sp>
      <p:cxnSp>
        <p:nvCxnSpPr>
          <p:cNvPr id="9" name="直線矢印コネクタ 8"/>
          <p:cNvCxnSpPr/>
          <p:nvPr/>
        </p:nvCxnSpPr>
        <p:spPr>
          <a:xfrm flipV="1">
            <a:off x="1795589" y="2812917"/>
            <a:ext cx="2291930" cy="54112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/>
          <p:nvPr/>
        </p:nvCxnSpPr>
        <p:spPr>
          <a:xfrm>
            <a:off x="1795589" y="1600200"/>
            <a:ext cx="3153229" cy="1509441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6065591" y="2812917"/>
            <a:ext cx="273114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&lt; SED </a:t>
            </a:r>
            <a:r>
              <a:rPr kumimoji="1" lang="en-US" altLang="ja-JP" dirty="0" err="1" smtClean="0"/>
              <a:t>vs</a:t>
            </a:r>
            <a:r>
              <a:rPr kumimoji="1" lang="en-US" altLang="ja-JP" dirty="0" smtClean="0"/>
              <a:t> orbital phase&gt;</a:t>
            </a:r>
          </a:p>
          <a:p>
            <a:r>
              <a:rPr kumimoji="1" lang="en-US" altLang="ja-JP" sz="1400" dirty="0" smtClean="0"/>
              <a:t>Orbital modulation is seen. </a:t>
            </a:r>
            <a:endParaRPr kumimoji="1" lang="ja-JP" altLang="en-US" sz="1400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156648" y="1291359"/>
            <a:ext cx="985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LS </a:t>
            </a:r>
            <a:r>
              <a:rPr kumimoji="1" lang="en-US" altLang="ja-JP" dirty="0" smtClean="0"/>
              <a:t>5039</a:t>
            </a:r>
            <a:endParaRPr kumimoji="1" lang="ja-JP" altLang="en-US" dirty="0"/>
          </a:p>
        </p:txBody>
      </p:sp>
      <p:pic>
        <p:nvPicPr>
          <p:cNvPr id="19" name="図 18" descr="スクリーンショット 2015-12-28 14.02.08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41067" r="58702" b="-2118"/>
          <a:stretch/>
        </p:blipFill>
        <p:spPr>
          <a:xfrm>
            <a:off x="-90394" y="4206053"/>
            <a:ext cx="2947091" cy="2455909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156648" y="4206053"/>
            <a:ext cx="8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LS </a:t>
            </a:r>
            <a:r>
              <a:rPr kumimoji="1" lang="en-US" altLang="ja-JP" dirty="0" smtClean="0"/>
              <a:t>I </a:t>
            </a:r>
            <a:r>
              <a:rPr lang="en-US" altLang="ja-JP" dirty="0" smtClean="0"/>
              <a:t>61</a:t>
            </a:r>
            <a:endParaRPr kumimoji="1" lang="ja-JP" altLang="en-US" dirty="0"/>
          </a:p>
        </p:txBody>
      </p:sp>
      <p:grpSp>
        <p:nvGrpSpPr>
          <p:cNvPr id="24" name="図形グループ 23"/>
          <p:cNvGrpSpPr/>
          <p:nvPr/>
        </p:nvGrpSpPr>
        <p:grpSpPr>
          <a:xfrm>
            <a:off x="3106817" y="4164656"/>
            <a:ext cx="3544556" cy="1300148"/>
            <a:chOff x="132874" y="1410409"/>
            <a:chExt cx="5630504" cy="1895229"/>
          </a:xfrm>
        </p:grpSpPr>
        <p:pic>
          <p:nvPicPr>
            <p:cNvPr id="27" name="図 26" descr="スクリーンショット 2015-12-28 13.51.53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637" y="1439607"/>
              <a:ext cx="5605741" cy="1866031"/>
            </a:xfrm>
            <a:prstGeom prst="rect">
              <a:avLst/>
            </a:prstGeom>
          </p:spPr>
        </p:pic>
        <p:pic>
          <p:nvPicPr>
            <p:cNvPr id="33" name="図 32" descr="スクリーンショット 2015-12-28 13.52.18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74" y="1410409"/>
              <a:ext cx="243733" cy="1632443"/>
            </a:xfrm>
            <a:prstGeom prst="rect">
              <a:avLst/>
            </a:prstGeom>
          </p:spPr>
        </p:pic>
      </p:grpSp>
      <p:sp>
        <p:nvSpPr>
          <p:cNvPr id="35" name="テキスト ボックス 34"/>
          <p:cNvSpPr txBox="1"/>
          <p:nvPr/>
        </p:nvSpPr>
        <p:spPr>
          <a:xfrm>
            <a:off x="6565283" y="4342361"/>
            <a:ext cx="262093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&lt;</a:t>
            </a:r>
            <a:r>
              <a:rPr kumimoji="1" lang="en-US" altLang="ja-JP" dirty="0" smtClean="0"/>
              <a:t>Orbital Modulation</a:t>
            </a:r>
            <a:r>
              <a:rPr kumimoji="1" lang="en-US" altLang="ja-JP" dirty="0" smtClean="0"/>
              <a:t>&gt;</a:t>
            </a:r>
          </a:p>
          <a:p>
            <a:r>
              <a:rPr kumimoji="1" lang="en-US" altLang="ja-JP" sz="1600" dirty="0" smtClean="0"/>
              <a:t>26.5 days modulation</a:t>
            </a:r>
          </a:p>
          <a:p>
            <a:r>
              <a:rPr lang="en-US" altLang="ja-JP" sz="1600" dirty="0" smtClean="0"/>
              <a:t>= binary orbit modulation</a:t>
            </a:r>
            <a:endParaRPr kumimoji="1" lang="en-US" altLang="ja-JP" sz="1600" dirty="0" smtClean="0"/>
          </a:p>
        </p:txBody>
      </p:sp>
      <p:pic>
        <p:nvPicPr>
          <p:cNvPr id="36" name="図 35" descr="スクリーンショット 2015-12-28 13.59.28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816" y="5348067"/>
            <a:ext cx="2530431" cy="1509933"/>
          </a:xfrm>
          <a:prstGeom prst="rect">
            <a:avLst/>
          </a:prstGeom>
        </p:spPr>
      </p:pic>
      <p:sp>
        <p:nvSpPr>
          <p:cNvPr id="37" name="正方形/長方形 36"/>
          <p:cNvSpPr/>
          <p:nvPr/>
        </p:nvSpPr>
        <p:spPr>
          <a:xfrm>
            <a:off x="4025019" y="4281841"/>
            <a:ext cx="151146" cy="811738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3653059" y="3925980"/>
            <a:ext cx="10358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err="1" smtClean="0">
                <a:solidFill>
                  <a:srgbClr val="008000"/>
                </a:solidFill>
              </a:rPr>
              <a:t>periastron</a:t>
            </a:r>
            <a:endParaRPr kumimoji="1" lang="ja-JP" altLang="en-US" sz="1400" dirty="0">
              <a:solidFill>
                <a:srgbClr val="008000"/>
              </a:solidFill>
            </a:endParaRPr>
          </a:p>
        </p:txBody>
      </p:sp>
      <p:sp>
        <p:nvSpPr>
          <p:cNvPr id="39" name="正方形/長方形 38"/>
          <p:cNvSpPr/>
          <p:nvPr/>
        </p:nvSpPr>
        <p:spPr>
          <a:xfrm>
            <a:off x="5637247" y="4281841"/>
            <a:ext cx="151146" cy="811738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5288075" y="3941270"/>
            <a:ext cx="9402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err="1" smtClean="0">
                <a:solidFill>
                  <a:srgbClr val="FF0000"/>
                </a:solidFill>
              </a:rPr>
              <a:t>Apastron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5971308" y="5738694"/>
            <a:ext cx="32149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&lt;</a:t>
            </a:r>
            <a:r>
              <a:rPr kumimoji="1" lang="en-US" altLang="ja-JP" dirty="0" smtClean="0"/>
              <a:t>Super-Orbital Modulation</a:t>
            </a:r>
            <a:r>
              <a:rPr kumimoji="1" lang="en-US" altLang="ja-JP" dirty="0" smtClean="0"/>
              <a:t>&gt;</a:t>
            </a:r>
          </a:p>
          <a:p>
            <a:r>
              <a:rPr kumimoji="1" lang="en-US" altLang="ja-JP" dirty="0" smtClean="0"/>
              <a:t>1670 days modulation</a:t>
            </a:r>
            <a:endParaRPr kumimoji="1" lang="en-US" altLang="ja-JP" dirty="0" smtClean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848086" y="6430053"/>
            <a:ext cx="33425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&lt;</a:t>
            </a:r>
            <a:r>
              <a:rPr kumimoji="1" lang="en-US" altLang="ja-JP" sz="1400" dirty="0" err="1" smtClean="0"/>
              <a:t>Apastron</a:t>
            </a:r>
            <a:r>
              <a:rPr kumimoji="1" lang="en-US" altLang="ja-JP" sz="1400" dirty="0" smtClean="0"/>
              <a:t> flux </a:t>
            </a:r>
            <a:r>
              <a:rPr kumimoji="1" lang="en-US" altLang="ja-JP" sz="1400" dirty="0" err="1" smtClean="0"/>
              <a:t>vs</a:t>
            </a:r>
            <a:r>
              <a:rPr kumimoji="1" lang="en-US" altLang="ja-JP" sz="1400" dirty="0" smtClean="0"/>
              <a:t> </a:t>
            </a:r>
            <a:r>
              <a:rPr kumimoji="1" lang="en-US" altLang="ja-JP" sz="1400" dirty="0" err="1" smtClean="0"/>
              <a:t>superorbital</a:t>
            </a:r>
            <a:r>
              <a:rPr lang="en-US" altLang="ja-JP" sz="1400" dirty="0"/>
              <a:t> </a:t>
            </a:r>
            <a:r>
              <a:rPr kumimoji="1" lang="en-US" altLang="ja-JP" sz="1400" dirty="0" smtClean="0"/>
              <a:t>phase&gt;</a:t>
            </a:r>
            <a:endParaRPr kumimoji="1" lang="ja-JP" altLang="en-US" sz="14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980095" y="5145417"/>
            <a:ext cx="113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>Be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star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041484" y="5460825"/>
            <a:ext cx="850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pulsar</a:t>
            </a:r>
            <a:endParaRPr kumimoji="1" lang="ja-JP" altLang="en-US" dirty="0"/>
          </a:p>
        </p:txBody>
      </p:sp>
      <p:sp>
        <p:nvSpPr>
          <p:cNvPr id="48" name="フリーフォーム 47"/>
          <p:cNvSpPr/>
          <p:nvPr/>
        </p:nvSpPr>
        <p:spPr>
          <a:xfrm>
            <a:off x="2114352" y="4904120"/>
            <a:ext cx="250347" cy="567419"/>
          </a:xfrm>
          <a:custGeom>
            <a:avLst/>
            <a:gdLst>
              <a:gd name="connsiteX0" fmla="*/ 175651 w 216349"/>
              <a:gd name="connsiteY0" fmla="*/ 567419 h 567419"/>
              <a:gd name="connsiteX1" fmla="*/ 216186 w 216349"/>
              <a:gd name="connsiteY1" fmla="*/ 337749 h 567419"/>
              <a:gd name="connsiteX2" fmla="*/ 162140 w 216349"/>
              <a:gd name="connsiteY2" fmla="*/ 148610 h 567419"/>
              <a:gd name="connsiteX3" fmla="*/ 0 w 216349"/>
              <a:gd name="connsiteY3" fmla="*/ 0 h 56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349" h="567419">
                <a:moveTo>
                  <a:pt x="175651" y="567419"/>
                </a:moveTo>
                <a:cubicBezTo>
                  <a:pt x="197044" y="487484"/>
                  <a:pt x="218438" y="407550"/>
                  <a:pt x="216186" y="337749"/>
                </a:cubicBezTo>
                <a:cubicBezTo>
                  <a:pt x="213934" y="267948"/>
                  <a:pt x="198171" y="204901"/>
                  <a:pt x="162140" y="148610"/>
                </a:cubicBezTo>
                <a:cubicBezTo>
                  <a:pt x="126109" y="92319"/>
                  <a:pt x="0" y="0"/>
                  <a:pt x="0" y="0"/>
                </a:cubicBezTo>
              </a:path>
            </a:pathLst>
          </a:custGeom>
          <a:ln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7824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ja-JP" dirty="0" smtClean="0"/>
              <a:t>S</a:t>
            </a:r>
            <a:r>
              <a:rPr lang="en-US" altLang="ja-JP" dirty="0" err="1" smtClean="0"/>
              <a:t>uper</a:t>
            </a:r>
            <a:r>
              <a:rPr lang="en-US" altLang="ja-JP" dirty="0" smtClean="0"/>
              <a:t>-orbital</a:t>
            </a:r>
            <a:r>
              <a:rPr lang="ja-JP" altLang="en-US" dirty="0" smtClean="0"/>
              <a:t> </a:t>
            </a:r>
            <a:r>
              <a:rPr lang="en-US" altLang="ja-JP" dirty="0" smtClean="0"/>
              <a:t>modulation</a:t>
            </a:r>
            <a:r>
              <a:rPr lang="ja-JP" altLang="en-US" dirty="0" smtClean="0"/>
              <a:t> </a:t>
            </a:r>
            <a:r>
              <a:rPr lang="en-US" altLang="ja-JP" dirty="0" smtClean="0"/>
              <a:t>of</a:t>
            </a:r>
            <a:r>
              <a:rPr lang="ja-JP" altLang="en-US" dirty="0" smtClean="0"/>
              <a:t> </a:t>
            </a:r>
            <a:r>
              <a:rPr lang="en-US" altLang="ja-JP" dirty="0" smtClean="0"/>
              <a:t>LS</a:t>
            </a:r>
            <a:r>
              <a:rPr lang="ja-JP" altLang="en-US" dirty="0" smtClean="0"/>
              <a:t> </a:t>
            </a:r>
            <a:r>
              <a:rPr lang="en-US" altLang="ja-JP" dirty="0" smtClean="0"/>
              <a:t>I</a:t>
            </a:r>
            <a:r>
              <a:rPr lang="ja-JP" altLang="en-US" dirty="0" smtClean="0"/>
              <a:t>+</a:t>
            </a:r>
            <a:r>
              <a:rPr lang="en-US" altLang="ja-JP" dirty="0" smtClean="0"/>
              <a:t>61</a:t>
            </a:r>
            <a:endParaRPr kumimoji="1" lang="ja-JP" altLang="en-US" dirty="0"/>
          </a:p>
        </p:txBody>
      </p:sp>
      <p:pic>
        <p:nvPicPr>
          <p:cNvPr id="11" name="図 10" descr="スクリーンショット 2015-12-28 14.02.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852" y="1433267"/>
            <a:ext cx="4553932" cy="2567061"/>
          </a:xfrm>
          <a:prstGeom prst="rect">
            <a:avLst/>
          </a:prstGeom>
        </p:spPr>
      </p:pic>
      <p:cxnSp>
        <p:nvCxnSpPr>
          <p:cNvPr id="19" name="直線矢印コネクタ 18"/>
          <p:cNvCxnSpPr/>
          <p:nvPr/>
        </p:nvCxnSpPr>
        <p:spPr>
          <a:xfrm flipH="1" flipV="1">
            <a:off x="5430562" y="3625765"/>
            <a:ext cx="350360" cy="5109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5135708" y="3990514"/>
            <a:ext cx="3834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This disc oscillates with 1667 </a:t>
            </a:r>
            <a:r>
              <a:rPr kumimoji="1" lang="en-US" altLang="ja-JP" dirty="0" smtClean="0"/>
              <a:t>days</a:t>
            </a:r>
          </a:p>
          <a:p>
            <a:r>
              <a:rPr kumimoji="1" lang="en-US" altLang="ja-JP" dirty="0" smtClean="0"/>
              <a:t> </a:t>
            </a:r>
            <a:r>
              <a:rPr kumimoji="1" lang="en-US" altLang="ja-JP" dirty="0" smtClean="0"/>
              <a:t>= </a:t>
            </a:r>
            <a:r>
              <a:rPr kumimoji="1" lang="en-US" altLang="ja-JP" dirty="0" err="1" smtClean="0"/>
              <a:t>superorbital</a:t>
            </a:r>
            <a:r>
              <a:rPr kumimoji="1" lang="en-US" altLang="ja-JP" dirty="0" smtClean="0"/>
              <a:t> period.</a:t>
            </a:r>
            <a:endParaRPr kumimoji="1" lang="ja-JP" altLang="en-US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980709" y="5123071"/>
            <a:ext cx="2231976" cy="1672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/>
              <a:t>Low</a:t>
            </a:r>
            <a:r>
              <a:rPr kumimoji="1" lang="en-US" altLang="ja-JP" sz="1400" dirty="0" smtClean="0"/>
              <a:t> accretion</a:t>
            </a:r>
          </a:p>
          <a:p>
            <a:endParaRPr kumimoji="1" lang="en-US" altLang="ja-JP" sz="1400" dirty="0" smtClean="0"/>
          </a:p>
          <a:p>
            <a:r>
              <a:rPr kumimoji="1" lang="en-US" altLang="ja-JP" sz="1400" dirty="0" err="1" smtClean="0"/>
              <a:t>R</a:t>
            </a:r>
            <a:r>
              <a:rPr kumimoji="1" lang="en-US" altLang="ja-JP" sz="1400" baseline="-25000" dirty="0" err="1" smtClean="0"/>
              <a:t>alfven</a:t>
            </a:r>
            <a:r>
              <a:rPr kumimoji="1" lang="en-US" altLang="ja-JP" sz="1400" dirty="0" smtClean="0"/>
              <a:t>  &gt; R</a:t>
            </a:r>
            <a:r>
              <a:rPr kumimoji="1" lang="en-US" altLang="ja-JP" sz="1400" baseline="-25000" dirty="0" smtClean="0"/>
              <a:t>LC          </a:t>
            </a:r>
          </a:p>
          <a:p>
            <a:endParaRPr lang="en-US" altLang="ja-JP" sz="1400" baseline="-25000" dirty="0"/>
          </a:p>
          <a:p>
            <a:endParaRPr lang="en-US" altLang="ja-JP" sz="1400" baseline="-25000" dirty="0"/>
          </a:p>
          <a:p>
            <a:r>
              <a:rPr kumimoji="1" lang="en-US" altLang="ja-JP" sz="1400" dirty="0" smtClean="0"/>
              <a:t>Pulsar Wind blow</a:t>
            </a:r>
          </a:p>
          <a:p>
            <a:endParaRPr lang="en-US" altLang="ja-JP" sz="1400" dirty="0"/>
          </a:p>
          <a:p>
            <a:r>
              <a:rPr kumimoji="1" lang="en-US" altLang="ja-JP" sz="1400" dirty="0" smtClean="0"/>
              <a:t>Strong shock, &amp; emission </a:t>
            </a:r>
            <a:endParaRPr kumimoji="1" lang="ja-JP" altLang="en-US" sz="1400" dirty="0"/>
          </a:p>
        </p:txBody>
      </p:sp>
      <p:sp>
        <p:nvSpPr>
          <p:cNvPr id="26" name="下矢印 25"/>
          <p:cNvSpPr/>
          <p:nvPr/>
        </p:nvSpPr>
        <p:spPr>
          <a:xfrm>
            <a:off x="4364887" y="5447678"/>
            <a:ext cx="164301" cy="19008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7" name="下矢印 26"/>
          <p:cNvSpPr/>
          <p:nvPr/>
        </p:nvSpPr>
        <p:spPr>
          <a:xfrm>
            <a:off x="4371307" y="5862860"/>
            <a:ext cx="164301" cy="19008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8" name="下矢印 27"/>
          <p:cNvSpPr/>
          <p:nvPr/>
        </p:nvSpPr>
        <p:spPr>
          <a:xfrm>
            <a:off x="4377727" y="6248844"/>
            <a:ext cx="164301" cy="19008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7052433" y="5156887"/>
            <a:ext cx="2022985" cy="1672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High accretion</a:t>
            </a:r>
          </a:p>
          <a:p>
            <a:endParaRPr kumimoji="1" lang="en-US" altLang="ja-JP" sz="1400" dirty="0" smtClean="0"/>
          </a:p>
          <a:p>
            <a:r>
              <a:rPr kumimoji="1" lang="en-US" altLang="ja-JP" sz="1400" dirty="0" err="1" smtClean="0"/>
              <a:t>R</a:t>
            </a:r>
            <a:r>
              <a:rPr kumimoji="1" lang="en-US" altLang="ja-JP" sz="1400" baseline="-25000" dirty="0" err="1" smtClean="0"/>
              <a:t>alfven</a:t>
            </a:r>
            <a:r>
              <a:rPr kumimoji="1" lang="en-US" altLang="ja-JP" sz="1400" dirty="0" smtClean="0"/>
              <a:t>  &lt; R</a:t>
            </a:r>
            <a:r>
              <a:rPr kumimoji="1" lang="en-US" altLang="ja-JP" sz="1400" baseline="-25000" dirty="0" smtClean="0"/>
              <a:t>LC          </a:t>
            </a:r>
          </a:p>
          <a:p>
            <a:endParaRPr lang="en-US" altLang="ja-JP" sz="1400" baseline="-25000" dirty="0"/>
          </a:p>
          <a:p>
            <a:endParaRPr lang="en-US" altLang="ja-JP" sz="1400" baseline="-25000" dirty="0"/>
          </a:p>
          <a:p>
            <a:r>
              <a:rPr kumimoji="1" lang="en-US" altLang="ja-JP" sz="1400" dirty="0" smtClean="0"/>
              <a:t>Pulsar Wind disrupted</a:t>
            </a:r>
          </a:p>
          <a:p>
            <a:endParaRPr lang="en-US" altLang="ja-JP" sz="1400" dirty="0"/>
          </a:p>
          <a:p>
            <a:r>
              <a:rPr kumimoji="1" lang="en-US" altLang="ja-JP" sz="1400" dirty="0" smtClean="0"/>
              <a:t>No shock, no emission </a:t>
            </a:r>
            <a:endParaRPr kumimoji="1" lang="ja-JP" altLang="en-US" sz="1400" dirty="0"/>
          </a:p>
        </p:txBody>
      </p:sp>
      <p:sp>
        <p:nvSpPr>
          <p:cNvPr id="30" name="下矢印 29"/>
          <p:cNvSpPr/>
          <p:nvPr/>
        </p:nvSpPr>
        <p:spPr>
          <a:xfrm>
            <a:off x="7422180" y="5495924"/>
            <a:ext cx="164301" cy="19008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1" name="下矢印 30"/>
          <p:cNvSpPr/>
          <p:nvPr/>
        </p:nvSpPr>
        <p:spPr>
          <a:xfrm>
            <a:off x="7428600" y="5911106"/>
            <a:ext cx="164301" cy="19008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2" name="下矢印 31"/>
          <p:cNvSpPr/>
          <p:nvPr/>
        </p:nvSpPr>
        <p:spPr>
          <a:xfrm>
            <a:off x="7435020" y="6297090"/>
            <a:ext cx="164301" cy="19008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4083118" y="4726797"/>
            <a:ext cx="1347444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600" dirty="0" smtClean="0"/>
              <a:t>ejector state</a:t>
            </a:r>
            <a:endParaRPr kumimoji="1" lang="ja-JP" altLang="en-US" sz="1600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7023571" y="4720414"/>
            <a:ext cx="1572366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600" dirty="0" smtClean="0"/>
              <a:t>propeller state</a:t>
            </a:r>
            <a:endParaRPr kumimoji="1" lang="ja-JP" altLang="en-US" sz="1600" dirty="0"/>
          </a:p>
        </p:txBody>
      </p:sp>
      <p:sp>
        <p:nvSpPr>
          <p:cNvPr id="38" name="左右矢印 37"/>
          <p:cNvSpPr/>
          <p:nvPr/>
        </p:nvSpPr>
        <p:spPr>
          <a:xfrm>
            <a:off x="5909442" y="5750324"/>
            <a:ext cx="761974" cy="387764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5909442" y="5486344"/>
            <a:ext cx="8411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f</a:t>
            </a:r>
            <a:r>
              <a:rPr kumimoji="1" lang="en-US" altLang="ja-JP" sz="1400" dirty="0" smtClean="0"/>
              <a:t>lip-flop</a:t>
            </a:r>
            <a:endParaRPr kumimoji="1" lang="ja-JP" altLang="en-US" sz="1400" dirty="0"/>
          </a:p>
        </p:txBody>
      </p:sp>
      <p:sp>
        <p:nvSpPr>
          <p:cNvPr id="40" name="テキスト ボックス 39"/>
          <p:cNvSpPr txBox="1"/>
          <p:nvPr/>
        </p:nvSpPr>
        <p:spPr>
          <a:xfrm rot="694385">
            <a:off x="7232454" y="299429"/>
            <a:ext cx="2274669" cy="369332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8000"/>
                </a:solidFill>
              </a:rPr>
              <a:t>A possible scenario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graphicFrame>
        <p:nvGraphicFramePr>
          <p:cNvPr id="3" name="オブジェクト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479701"/>
              </p:ext>
            </p:extLst>
          </p:nvPr>
        </p:nvGraphicFramePr>
        <p:xfrm>
          <a:off x="254559" y="1693044"/>
          <a:ext cx="1197157" cy="6384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4" name="数式" r:id="rId4" imgW="762000" imgH="406400" progId="Equation.3">
                  <p:embed/>
                </p:oleObj>
              </mc:Choice>
              <mc:Fallback>
                <p:oleObj name="数式" r:id="rId4" imgW="7620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4559" y="1693044"/>
                        <a:ext cx="1197157" cy="6384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テキスト ボックス 3"/>
          <p:cNvSpPr txBox="1"/>
          <p:nvPr/>
        </p:nvSpPr>
        <p:spPr>
          <a:xfrm>
            <a:off x="30129" y="1304320"/>
            <a:ext cx="3095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altLang="ja-JP" dirty="0" smtClean="0"/>
              <a:t>Magnetic</a:t>
            </a:r>
            <a:r>
              <a:rPr lang="ja-JP" altLang="en-US" dirty="0" smtClean="0"/>
              <a:t> </a:t>
            </a:r>
            <a:r>
              <a:rPr lang="en-US" altLang="ja-JP" dirty="0" smtClean="0"/>
              <a:t>energy density </a:t>
            </a:r>
            <a:endParaRPr kumimoji="1" lang="ja-JP" altLang="en-US" dirty="0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22699" y="2347466"/>
            <a:ext cx="4326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kumimoji="1" lang="en-US" altLang="ja-JP" dirty="0" smtClean="0"/>
              <a:t>Accreting matter kin. </a:t>
            </a:r>
            <a:r>
              <a:rPr lang="en-US" altLang="ja-JP" dirty="0"/>
              <a:t>e</a:t>
            </a:r>
            <a:r>
              <a:rPr kumimoji="1" lang="en-US" altLang="ja-JP" dirty="0" smtClean="0"/>
              <a:t>nergy density </a:t>
            </a:r>
            <a:endParaRPr kumimoji="1" lang="ja-JP" altLang="en-US" dirty="0"/>
          </a:p>
        </p:txBody>
      </p:sp>
      <p:graphicFrame>
        <p:nvGraphicFramePr>
          <p:cNvPr id="41" name="オブジェクト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4180045"/>
              </p:ext>
            </p:extLst>
          </p:nvPr>
        </p:nvGraphicFramePr>
        <p:xfrm>
          <a:off x="134938" y="2770775"/>
          <a:ext cx="1316778" cy="9641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5" name="数式" r:id="rId6" imgW="952500" imgH="698500" progId="Equation.3">
                  <p:embed/>
                </p:oleObj>
              </mc:Choice>
              <mc:Fallback>
                <p:oleObj name="数式" r:id="rId6" imgW="952500" imgH="698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34938" y="2770775"/>
                        <a:ext cx="1316778" cy="9641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テキスト ボックス 12"/>
          <p:cNvSpPr txBox="1"/>
          <p:nvPr/>
        </p:nvSpPr>
        <p:spPr>
          <a:xfrm>
            <a:off x="1725910" y="1728379"/>
            <a:ext cx="104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(d</a:t>
            </a:r>
            <a:r>
              <a:rPr kumimoji="1" lang="en-US" altLang="ja-JP" dirty="0" smtClean="0"/>
              <a:t>ipole)</a:t>
            </a:r>
            <a:endParaRPr kumimoji="1" lang="ja-JP" altLang="en-US" dirty="0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1741672" y="2801590"/>
            <a:ext cx="1162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(free fall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1743002" y="3277494"/>
            <a:ext cx="1406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(continuity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-40866" y="3815865"/>
            <a:ext cx="4237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kumimoji="1" lang="en-US" altLang="ja-JP" dirty="0" smtClean="0"/>
              <a:t>Alfven radius (where mag = matter)</a:t>
            </a:r>
            <a:endParaRPr kumimoji="1" lang="ja-JP" altLang="en-US" dirty="0"/>
          </a:p>
        </p:txBody>
      </p:sp>
      <p:graphicFrame>
        <p:nvGraphicFramePr>
          <p:cNvPr id="45" name="オブジェクト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251775"/>
              </p:ext>
            </p:extLst>
          </p:nvPr>
        </p:nvGraphicFramePr>
        <p:xfrm>
          <a:off x="211266" y="4148032"/>
          <a:ext cx="1993900" cy="639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6" name="数式" r:id="rId8" imgW="1104900" imgH="355600" progId="Equation.3">
                  <p:embed/>
                </p:oleObj>
              </mc:Choice>
              <mc:Fallback>
                <p:oleObj name="数式" r:id="rId8" imgW="1104900" imgH="355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11266" y="4148032"/>
                        <a:ext cx="1993900" cy="639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テキスト ボックス 17"/>
          <p:cNvSpPr txBox="1"/>
          <p:nvPr/>
        </p:nvSpPr>
        <p:spPr>
          <a:xfrm>
            <a:off x="2267036" y="4313680"/>
            <a:ext cx="50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cm</a:t>
            </a:r>
            <a:endParaRPr kumimoji="1" lang="ja-JP" altLang="en-US" dirty="0"/>
          </a:p>
        </p:txBody>
      </p:sp>
      <p:pic>
        <p:nvPicPr>
          <p:cNvPr id="21" name="図 20" descr="スクリーンショット 2016-12-12 16.23.01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47" y="4774251"/>
            <a:ext cx="2867887" cy="2902861"/>
          </a:xfrm>
          <a:prstGeom prst="rect">
            <a:avLst/>
          </a:prstGeom>
        </p:spPr>
      </p:pic>
      <p:sp>
        <p:nvSpPr>
          <p:cNvPr id="23" name="テキスト ボックス 22"/>
          <p:cNvSpPr txBox="1"/>
          <p:nvPr/>
        </p:nvSpPr>
        <p:spPr>
          <a:xfrm>
            <a:off x="134938" y="4898863"/>
            <a:ext cx="10175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M=</a:t>
            </a:r>
            <a:r>
              <a:rPr kumimoji="1" lang="en-US" altLang="ja-JP" dirty="0" err="1" smtClean="0"/>
              <a:t>M</a:t>
            </a:r>
            <a:r>
              <a:rPr kumimoji="1" lang="en-US" altLang="ja-JP" baseline="-25000" dirty="0" err="1" smtClean="0"/>
              <a:t>sun</a:t>
            </a:r>
            <a:endParaRPr kumimoji="1" lang="en-US" altLang="ja-JP" baseline="-25000" dirty="0" smtClean="0"/>
          </a:p>
          <a:p>
            <a:r>
              <a:rPr lang="en-US" altLang="ja-JP" dirty="0" smtClean="0"/>
              <a:t>B</a:t>
            </a:r>
            <a:r>
              <a:rPr lang="en-US" altLang="ja-JP" baseline="-25000" dirty="0" smtClean="0"/>
              <a:t>0 = </a:t>
            </a:r>
            <a:r>
              <a:rPr lang="en-US" altLang="ja-JP" dirty="0" smtClean="0"/>
              <a:t>12G</a:t>
            </a:r>
            <a:endParaRPr kumimoji="1" lang="ja-JP" altLang="en-US" baseline="-25000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846721" y="4386325"/>
            <a:ext cx="752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〜R</a:t>
            </a:r>
            <a:r>
              <a:rPr kumimoji="1" lang="en-US" altLang="ja-JP" baseline="-25000" dirty="0" smtClean="0"/>
              <a:t>LC</a:t>
            </a:r>
            <a:endParaRPr kumimoji="1" lang="ja-JP" alt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3814482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Current </a:t>
            </a:r>
            <a:r>
              <a:rPr kumimoji="1" lang="en-US" altLang="ja-JP" dirty="0" err="1" smtClean="0"/>
              <a:t>TeV</a:t>
            </a:r>
            <a:r>
              <a:rPr kumimoji="1" lang="en-US" altLang="ja-JP" dirty="0" smtClean="0"/>
              <a:t> Instruments</a:t>
            </a:r>
            <a:endParaRPr kumimoji="1" lang="ja-JP" altLang="en-US" dirty="0"/>
          </a:p>
        </p:txBody>
      </p:sp>
      <p:pic>
        <p:nvPicPr>
          <p:cNvPr id="3" name="図 2" descr="WorldMa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967" y="1317773"/>
            <a:ext cx="5044902" cy="2484565"/>
          </a:xfrm>
          <a:prstGeom prst="rect">
            <a:avLst/>
          </a:prstGeom>
        </p:spPr>
      </p:pic>
      <p:pic>
        <p:nvPicPr>
          <p:cNvPr id="5" name="図 4" descr="MAGI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241" y="1317773"/>
            <a:ext cx="3428263" cy="1386300"/>
          </a:xfrm>
          <a:prstGeom prst="rect">
            <a:avLst/>
          </a:prstGeom>
        </p:spPr>
      </p:pic>
      <p:pic>
        <p:nvPicPr>
          <p:cNvPr id="6" name="図 5" descr="スクリーンショット 2015-12-15 11.31.58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0241" y="2704073"/>
            <a:ext cx="3428263" cy="1106647"/>
          </a:xfrm>
          <a:prstGeom prst="rect">
            <a:avLst/>
          </a:prstGeom>
        </p:spPr>
      </p:pic>
      <p:pic>
        <p:nvPicPr>
          <p:cNvPr id="7" name="図 6" descr="VERITA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67" y="3953069"/>
            <a:ext cx="4066662" cy="1450210"/>
          </a:xfrm>
          <a:prstGeom prst="rect">
            <a:avLst/>
          </a:prstGeom>
        </p:spPr>
      </p:pic>
      <p:pic>
        <p:nvPicPr>
          <p:cNvPr id="8" name="HAWC 300_1.jpg"/>
          <p:cNvPicPr/>
          <p:nvPr/>
        </p:nvPicPr>
        <p:blipFill rotWithShape="1">
          <a:blip r:embed="rId6">
            <a:extLst/>
          </a:blip>
          <a:srcRect t="33690" b="12422"/>
          <a:stretch/>
        </p:blipFill>
        <p:spPr>
          <a:xfrm>
            <a:off x="4184628" y="3953069"/>
            <a:ext cx="4533875" cy="1450210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9" name="直線矢印コネクタ 8"/>
          <p:cNvCxnSpPr/>
          <p:nvPr/>
        </p:nvCxnSpPr>
        <p:spPr>
          <a:xfrm flipH="1">
            <a:off x="590488" y="2054305"/>
            <a:ext cx="370886" cy="2580711"/>
          </a:xfrm>
          <a:prstGeom prst="straightConnector1">
            <a:avLst/>
          </a:prstGeom>
          <a:ln>
            <a:solidFill>
              <a:srgbClr val="FF0000"/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/>
          <p:nvPr/>
        </p:nvCxnSpPr>
        <p:spPr>
          <a:xfrm>
            <a:off x="2898527" y="2784167"/>
            <a:ext cx="2490055" cy="240121"/>
          </a:xfrm>
          <a:prstGeom prst="straightConnector1">
            <a:avLst/>
          </a:prstGeom>
          <a:ln>
            <a:solidFill>
              <a:srgbClr val="FF0000"/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/>
          <p:nvPr/>
        </p:nvCxnSpPr>
        <p:spPr>
          <a:xfrm>
            <a:off x="1152041" y="2176034"/>
            <a:ext cx="3367046" cy="1935236"/>
          </a:xfrm>
          <a:prstGeom prst="straightConnector1">
            <a:avLst/>
          </a:prstGeom>
          <a:ln>
            <a:solidFill>
              <a:srgbClr val="FF0000"/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 flipV="1">
            <a:off x="2454362" y="1612726"/>
            <a:ext cx="3063092" cy="563308"/>
          </a:xfrm>
          <a:prstGeom prst="straightConnector1">
            <a:avLst/>
          </a:prstGeom>
          <a:ln>
            <a:solidFill>
              <a:srgbClr val="FF0000"/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5548753" y="1306331"/>
            <a:ext cx="2483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MAGIC, IACT 17m x 2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517454" y="2654956"/>
            <a:ext cx="3337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HESS, IACT 28m x 1 + 12m x 4 </a:t>
            </a:r>
            <a:endParaRPr kumimoji="1"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770201" y="3958245"/>
            <a:ext cx="2684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VERITAS, IACT 12 m x 4</a:t>
            </a:r>
            <a:endParaRPr kumimoji="1" lang="ja-JP" altLang="en-US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4663718" y="3972252"/>
            <a:ext cx="3944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HAWC, Air Shower Array  22000 m</a:t>
            </a:r>
            <a:r>
              <a:rPr kumimoji="1" lang="en-US" altLang="ja-JP" baseline="30000" dirty="0" smtClean="0"/>
              <a:t>2</a:t>
            </a:r>
            <a:endParaRPr kumimoji="1" lang="ja-JP" altLang="en-US" baseline="300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27361" y="5407416"/>
            <a:ext cx="331372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IACTs</a:t>
            </a:r>
            <a:r>
              <a:rPr kumimoji="1" lang="en-US" altLang="ja-JP" dirty="0" smtClean="0"/>
              <a:t>:</a:t>
            </a:r>
            <a:endParaRPr kumimoji="1" lang="en-US" altLang="ja-JP" dirty="0" smtClean="0"/>
          </a:p>
          <a:p>
            <a:r>
              <a:rPr lang="en-US" altLang="ja-JP" sz="1200" dirty="0" smtClean="0"/>
              <a:t>Point Source Sensitivity:  ~0.5 %Crab for </a:t>
            </a:r>
            <a:r>
              <a:rPr lang="en-US" altLang="ja-JP" sz="1200" dirty="0" smtClean="0"/>
              <a:t>50h</a:t>
            </a:r>
          </a:p>
          <a:p>
            <a:r>
              <a:rPr lang="en-US" altLang="ja-JP" sz="1200" dirty="0" smtClean="0"/>
              <a:t>Energy Threshold: ~100 </a:t>
            </a:r>
            <a:r>
              <a:rPr lang="en-US" altLang="ja-JP" sz="1200" dirty="0" err="1" smtClean="0"/>
              <a:t>GeV</a:t>
            </a:r>
            <a:endParaRPr lang="en-US" altLang="ja-JP" sz="1200" dirty="0" smtClean="0"/>
          </a:p>
          <a:p>
            <a:r>
              <a:rPr lang="en-US" altLang="ja-JP" sz="1200" dirty="0" smtClean="0"/>
              <a:t>Angular resolution:  ~0.05 degree</a:t>
            </a:r>
          </a:p>
          <a:p>
            <a:r>
              <a:rPr lang="en-US" altLang="ja-JP" sz="1200" dirty="0" smtClean="0"/>
              <a:t>FOV: ~3 </a:t>
            </a:r>
            <a:r>
              <a:rPr lang="en-US" altLang="ja-JP" sz="1200" dirty="0" err="1" smtClean="0"/>
              <a:t>deg</a:t>
            </a:r>
            <a:r>
              <a:rPr lang="en-US" altLang="ja-JP" sz="1200" dirty="0" smtClean="0"/>
              <a:t> radius</a:t>
            </a:r>
            <a:endParaRPr lang="en-US" altLang="ja-JP" sz="1200" dirty="0" smtClean="0"/>
          </a:p>
          <a:p>
            <a:r>
              <a:rPr lang="en-US" altLang="ja-JP" sz="1200" dirty="0" smtClean="0"/>
              <a:t>Duty </a:t>
            </a:r>
            <a:r>
              <a:rPr lang="en-US" altLang="ja-JP" sz="1200" dirty="0" smtClean="0"/>
              <a:t>cycle: 10</a:t>
            </a:r>
            <a:r>
              <a:rPr lang="en-US" altLang="ja-JP" sz="1200" dirty="0" smtClean="0"/>
              <a:t>%</a:t>
            </a:r>
          </a:p>
          <a:p>
            <a:endParaRPr kumimoji="1" lang="ja-JP" altLang="en-US" sz="12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602420" y="5407416"/>
            <a:ext cx="3443521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HAWC:</a:t>
            </a:r>
          </a:p>
          <a:p>
            <a:r>
              <a:rPr lang="en-US" altLang="ja-JP" sz="1200" dirty="0" smtClean="0"/>
              <a:t>Point Source Sensitivity:  ~25 </a:t>
            </a:r>
            <a:r>
              <a:rPr lang="en-US" altLang="ja-JP" sz="1200" dirty="0"/>
              <a:t>%</a:t>
            </a:r>
            <a:r>
              <a:rPr lang="en-US" altLang="ja-JP" sz="1200" dirty="0" smtClean="0"/>
              <a:t>Crab for 1 </a:t>
            </a:r>
            <a:r>
              <a:rPr lang="en-US" altLang="ja-JP" sz="1200" dirty="0" smtClean="0"/>
              <a:t>year</a:t>
            </a:r>
          </a:p>
          <a:p>
            <a:r>
              <a:rPr lang="en-US" altLang="ja-JP" sz="1200" dirty="0" smtClean="0"/>
              <a:t>Energy Threshold:  ~10 </a:t>
            </a:r>
            <a:r>
              <a:rPr lang="en-US" altLang="ja-JP" sz="1200" dirty="0" err="1" smtClean="0"/>
              <a:t>TeV</a:t>
            </a:r>
            <a:r>
              <a:rPr lang="en-US" altLang="ja-JP" sz="1200" dirty="0" smtClean="0"/>
              <a:t> (median)</a:t>
            </a:r>
            <a:endParaRPr lang="en-US" altLang="ja-JP" sz="1200" dirty="0" smtClean="0"/>
          </a:p>
          <a:p>
            <a:r>
              <a:rPr lang="en-US" altLang="ja-JP" sz="1200" dirty="0" smtClean="0"/>
              <a:t>Angular resolution:  0.8 degree</a:t>
            </a:r>
          </a:p>
          <a:p>
            <a:r>
              <a:rPr lang="en-US" altLang="ja-JP" sz="1200" dirty="0" smtClean="0"/>
              <a:t>FOV: ~60 </a:t>
            </a:r>
            <a:r>
              <a:rPr lang="en-US" altLang="ja-JP" sz="1200" dirty="0" err="1" smtClean="0"/>
              <a:t>deg</a:t>
            </a:r>
            <a:endParaRPr kumimoji="1" lang="en-US" altLang="ja-JP" sz="1200" dirty="0" smtClean="0"/>
          </a:p>
          <a:p>
            <a:r>
              <a:rPr lang="en-US" altLang="ja-JP" sz="1200" dirty="0" smtClean="0"/>
              <a:t>Duty Cycle: 90%</a:t>
            </a:r>
            <a:endParaRPr kumimoji="1"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830916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 smtClean="0"/>
              <a:t>Microquasors</a:t>
            </a:r>
            <a:endParaRPr kumimoji="1" lang="ja-JP" altLang="en-US" dirty="0"/>
          </a:p>
        </p:txBody>
      </p:sp>
      <p:pic>
        <p:nvPicPr>
          <p:cNvPr id="5" name="図 4" descr="mq-schemati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112" y="651121"/>
            <a:ext cx="2220178" cy="2810712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321162" y="1484774"/>
            <a:ext cx="572252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kumimoji="1" lang="en-US" altLang="ja-JP" dirty="0" err="1" smtClean="0"/>
              <a:t>TeV</a:t>
            </a:r>
            <a:r>
              <a:rPr kumimoji="1" lang="en-US" altLang="ja-JP" dirty="0" smtClean="0"/>
              <a:t> emission expected from the Jets.</a:t>
            </a:r>
          </a:p>
          <a:p>
            <a:pPr marL="285750" indent="-285750">
              <a:buFont typeface="Arial"/>
              <a:buChar char="•"/>
            </a:pPr>
            <a:r>
              <a:rPr lang="en-US" altLang="ja-JP" dirty="0" smtClean="0"/>
              <a:t>The following 4 are deeply observed by HESS, </a:t>
            </a:r>
            <a:r>
              <a:rPr lang="en-US" altLang="ja-JP" dirty="0"/>
              <a:t>MAGIC and </a:t>
            </a:r>
            <a:r>
              <a:rPr lang="en-US" altLang="ja-JP" dirty="0" err="1"/>
              <a:t>Veritas</a:t>
            </a:r>
            <a:r>
              <a:rPr lang="en-US" altLang="ja-JP" dirty="0" smtClean="0"/>
              <a:t>. None </a:t>
            </a:r>
            <a:r>
              <a:rPr lang="en-US" altLang="ja-JP" dirty="0"/>
              <a:t>of them are </a:t>
            </a:r>
            <a:r>
              <a:rPr lang="en-US" altLang="ja-JP" dirty="0" smtClean="0"/>
              <a:t>detected.</a:t>
            </a:r>
          </a:p>
          <a:p>
            <a:pPr marL="742950" lvl="1" indent="-285750">
              <a:buFont typeface="Arial"/>
              <a:buChar char="•"/>
            </a:pPr>
            <a:r>
              <a:rPr lang="en-US" altLang="ja-JP" dirty="0"/>
              <a:t>GRS 1915</a:t>
            </a:r>
          </a:p>
          <a:p>
            <a:pPr marL="742950" lvl="1" indent="-285750">
              <a:buFont typeface="Arial"/>
              <a:buChar char="•"/>
            </a:pPr>
            <a:r>
              <a:rPr lang="en-US" altLang="ja-JP" dirty="0" err="1"/>
              <a:t>Cyg</a:t>
            </a:r>
            <a:r>
              <a:rPr lang="en-US" altLang="ja-JP" dirty="0"/>
              <a:t> X-1</a:t>
            </a:r>
          </a:p>
          <a:p>
            <a:pPr marL="742950" lvl="1" indent="-285750">
              <a:buFont typeface="Arial"/>
              <a:buChar char="•"/>
            </a:pPr>
            <a:r>
              <a:rPr lang="en-US" altLang="ja-JP" dirty="0" err="1"/>
              <a:t>Cyg</a:t>
            </a:r>
            <a:r>
              <a:rPr lang="en-US" altLang="ja-JP" dirty="0"/>
              <a:t> X-3</a:t>
            </a:r>
          </a:p>
          <a:p>
            <a:pPr marL="742950" lvl="1" indent="-285750">
              <a:buFont typeface="Arial"/>
              <a:buChar char="•"/>
            </a:pPr>
            <a:r>
              <a:rPr lang="en-US" altLang="ja-JP" dirty="0"/>
              <a:t>SS </a:t>
            </a:r>
            <a:r>
              <a:rPr lang="en-US" altLang="ja-JP" dirty="0" smtClean="0"/>
              <a:t>443</a:t>
            </a:r>
          </a:p>
          <a:p>
            <a:pPr marL="742950" lvl="1" indent="-285750">
              <a:buFont typeface="Arial"/>
              <a:buChar char="•"/>
            </a:pPr>
            <a:endParaRPr lang="en-US" altLang="ja-JP" dirty="0"/>
          </a:p>
          <a:p>
            <a:pPr marL="285750" indent="-285750">
              <a:buFont typeface="Arial"/>
              <a:buChar char="•"/>
            </a:pPr>
            <a:r>
              <a:rPr lang="en-US" altLang="ja-JP" dirty="0"/>
              <a:t>Upper limits are a few % Crab level.</a:t>
            </a:r>
          </a:p>
          <a:p>
            <a:endParaRPr lang="en-US" altLang="ja-JP" dirty="0"/>
          </a:p>
          <a:p>
            <a:pPr marL="285750" indent="-285750">
              <a:buFont typeface="Arial"/>
              <a:buChar char="•"/>
            </a:pPr>
            <a:endParaRPr lang="en-US" altLang="ja-JP" dirty="0" smtClean="0"/>
          </a:p>
          <a:p>
            <a:pPr marL="742950" lvl="1" indent="-285750">
              <a:buFont typeface="Arial"/>
              <a:buChar char="•"/>
            </a:pPr>
            <a:endParaRPr lang="ja-JP" altLang="en-US" dirty="0"/>
          </a:p>
          <a:p>
            <a:pPr marL="285750" indent="-285750">
              <a:buFont typeface="Arial"/>
              <a:buChar char="•"/>
            </a:pPr>
            <a:r>
              <a:rPr lang="en-US" altLang="ja-JP" dirty="0" smtClean="0"/>
              <a:t>There was a 4 sigma hint of hourly scale flare from </a:t>
            </a:r>
            <a:r>
              <a:rPr lang="en-US" altLang="ja-JP" dirty="0" err="1" smtClean="0"/>
              <a:t>Cyg</a:t>
            </a:r>
            <a:r>
              <a:rPr lang="en-US" altLang="ja-JP" dirty="0" smtClean="0"/>
              <a:t> X-1 reported by MAGIC</a:t>
            </a:r>
            <a:endParaRPr kumimoji="1" lang="ja-JP" altLang="en-US" dirty="0"/>
          </a:p>
        </p:txBody>
      </p:sp>
      <p:pic>
        <p:nvPicPr>
          <p:cNvPr id="8" name="図 7" descr="スクリーンショット 2015-12-29 15.49.2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751"/>
          <a:stretch/>
        </p:blipFill>
        <p:spPr>
          <a:xfrm>
            <a:off x="6660111" y="3461833"/>
            <a:ext cx="1529525" cy="337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926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8377539" cy="1116106"/>
          </a:xfrm>
        </p:spPr>
        <p:txBody>
          <a:bodyPr/>
          <a:lstStyle/>
          <a:p>
            <a:r>
              <a:rPr kumimoji="1" lang="en-US" altLang="ja-JP" dirty="0" smtClean="0"/>
              <a:t>Stellar/globular clusters (5 detected)</a:t>
            </a:r>
            <a:endParaRPr kumimoji="1" lang="ja-JP" altLang="en-US" dirty="0"/>
          </a:p>
        </p:txBody>
      </p:sp>
      <p:pic>
        <p:nvPicPr>
          <p:cNvPr id="4" name="図 3" descr="スクリーンショット 2016-01-05 12.08.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331" y="2372012"/>
            <a:ext cx="3070171" cy="1918857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5381331" y="1390183"/>
            <a:ext cx="3223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n"/>
            </a:pPr>
            <a:r>
              <a:rPr lang="en-US" altLang="ja-JP" dirty="0" smtClean="0"/>
              <a:t>Globular Cluster: Tarzan 5 </a:t>
            </a:r>
            <a:r>
              <a:rPr kumimoji="1" lang="en-US" altLang="ja-JP" dirty="0" smtClean="0"/>
              <a:t>  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291663" y="5420379"/>
            <a:ext cx="38523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kumimoji="1" lang="en-US" altLang="ja-JP" sz="1200" dirty="0" smtClean="0"/>
              <a:t>The only VHE GC.</a:t>
            </a:r>
          </a:p>
          <a:p>
            <a:pPr marL="171450" indent="-171450">
              <a:buFont typeface="Arial"/>
              <a:buChar char="•"/>
            </a:pPr>
            <a:r>
              <a:rPr lang="en-US" altLang="ja-JP" sz="1200" dirty="0" smtClean="0"/>
              <a:t>Extended large than the GC tidal radius</a:t>
            </a:r>
          </a:p>
          <a:p>
            <a:pPr marL="171450" indent="-171450">
              <a:buFont typeface="Arial"/>
              <a:buChar char="•"/>
            </a:pPr>
            <a:r>
              <a:rPr kumimoji="1" lang="en-US" altLang="ja-JP" sz="1200" dirty="0" smtClean="0"/>
              <a:t>4 </a:t>
            </a:r>
            <a:r>
              <a:rPr kumimoji="1" lang="en-US" altLang="ja-JP" sz="1200" dirty="0" err="1" smtClean="0"/>
              <a:t>arcmin</a:t>
            </a:r>
            <a:r>
              <a:rPr kumimoji="1" lang="en-US" altLang="ja-JP" sz="1200" dirty="0" smtClean="0"/>
              <a:t> offset from the GC center</a:t>
            </a:r>
          </a:p>
          <a:p>
            <a:pPr marL="171450" indent="-171450">
              <a:buFont typeface="Arial"/>
              <a:buChar char="•"/>
            </a:pPr>
            <a:r>
              <a:rPr lang="en-US" altLang="ja-JP" sz="1200" dirty="0" smtClean="0"/>
              <a:t>Millisecond pulsars in GC produce </a:t>
            </a:r>
            <a:r>
              <a:rPr lang="en-US" altLang="ja-JP" sz="1200" dirty="0" err="1" smtClean="0"/>
              <a:t>leptonic</a:t>
            </a:r>
            <a:r>
              <a:rPr lang="en-US" altLang="ja-JP" sz="1200" dirty="0" smtClean="0"/>
              <a:t> VHE?</a:t>
            </a:r>
            <a:endParaRPr kumimoji="1" lang="ja-JP" altLang="en-US" sz="1200" dirty="0"/>
          </a:p>
        </p:txBody>
      </p:sp>
      <p:pic>
        <p:nvPicPr>
          <p:cNvPr id="7" name="図 6" descr="スクリーンショット 2016-01-05 13.56.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024" y="1702135"/>
            <a:ext cx="1629371" cy="1747784"/>
          </a:xfrm>
          <a:prstGeom prst="rect">
            <a:avLst/>
          </a:prstGeom>
        </p:spPr>
      </p:pic>
      <p:pic>
        <p:nvPicPr>
          <p:cNvPr id="8" name="図 7" descr="スクリーンショット 2016-01-05 13.59.3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04" y="1784866"/>
            <a:ext cx="2102932" cy="175486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394436" y="1332803"/>
            <a:ext cx="3826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n"/>
            </a:pPr>
            <a:r>
              <a:rPr lang="en-US" altLang="ja-JP" dirty="0" smtClean="0"/>
              <a:t>Massive Stellar Clusters (4 </a:t>
            </a:r>
            <a:r>
              <a:rPr lang="en-US" altLang="ja-JP" dirty="0" err="1" smtClean="0"/>
              <a:t>srcs</a:t>
            </a:r>
            <a:r>
              <a:rPr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82770" y="1839485"/>
            <a:ext cx="11170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err="1" smtClean="0">
                <a:solidFill>
                  <a:schemeClr val="bg1"/>
                </a:solidFill>
              </a:rPr>
              <a:t>Westerlund</a:t>
            </a:r>
            <a:r>
              <a:rPr kumimoji="1" lang="en-US" altLang="ja-JP" sz="1200" dirty="0" smtClean="0">
                <a:solidFill>
                  <a:schemeClr val="bg1"/>
                </a:solidFill>
              </a:rPr>
              <a:t> 1</a:t>
            </a:r>
            <a:endParaRPr kumimoji="1"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692304" y="1841434"/>
            <a:ext cx="9734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chemeClr val="bg1"/>
                </a:solidFill>
              </a:rPr>
              <a:t>HESS J1614</a:t>
            </a:r>
            <a:endParaRPr kumimoji="1" lang="ja-JP" altLang="en-US" sz="1200" dirty="0">
              <a:solidFill>
                <a:schemeClr val="bg1"/>
              </a:solidFill>
            </a:endParaRPr>
          </a:p>
        </p:txBody>
      </p:sp>
      <p:pic>
        <p:nvPicPr>
          <p:cNvPr id="12" name="図 11" descr="スクリーンショット 2016-01-05 14.15.0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43" y="3539727"/>
            <a:ext cx="2085038" cy="1621696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553094" y="3596572"/>
            <a:ext cx="11170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err="1" smtClean="0">
                <a:solidFill>
                  <a:schemeClr val="bg1"/>
                </a:solidFill>
              </a:rPr>
              <a:t>Westerlund</a:t>
            </a:r>
            <a:r>
              <a:rPr kumimoji="1" lang="en-US" altLang="ja-JP" sz="1200" dirty="0" smtClean="0">
                <a:solidFill>
                  <a:schemeClr val="bg1"/>
                </a:solidFill>
              </a:rPr>
              <a:t> 2</a:t>
            </a:r>
            <a:endParaRPr kumimoji="1" lang="ja-JP" altLang="en-US" sz="1200" dirty="0">
              <a:solidFill>
                <a:schemeClr val="bg1"/>
              </a:solidFill>
            </a:endParaRPr>
          </a:p>
        </p:txBody>
      </p:sp>
      <p:pic>
        <p:nvPicPr>
          <p:cNvPr id="14" name="図 13" descr="スクリーンショット 2016-01-05 14.21.2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457" y="3446689"/>
            <a:ext cx="1904717" cy="1714733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2692304" y="3565223"/>
            <a:ext cx="9734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chemeClr val="bg1"/>
                </a:solidFill>
              </a:rPr>
              <a:t>HESS J1848 </a:t>
            </a:r>
            <a:endParaRPr kumimoji="1"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53094" y="5420379"/>
            <a:ext cx="40487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altLang="ja-JP" sz="1200" dirty="0" smtClean="0"/>
              <a:t>Massive </a:t>
            </a:r>
            <a:r>
              <a:rPr lang="en-US" altLang="ja-JP" sz="1200" dirty="0" err="1" smtClean="0"/>
              <a:t>Steller</a:t>
            </a:r>
            <a:r>
              <a:rPr lang="en-US" altLang="ja-JP" sz="1200" dirty="0" smtClean="0"/>
              <a:t> cluster can accelerate particles by</a:t>
            </a:r>
          </a:p>
          <a:p>
            <a:pPr marL="628650" lvl="1" indent="-171450">
              <a:buFont typeface="Wingdings" charset="2"/>
              <a:buChar char="Ø"/>
            </a:pPr>
            <a:r>
              <a:rPr lang="en-US" altLang="ja-JP" sz="1200" dirty="0" smtClean="0"/>
              <a:t>Colliding winds</a:t>
            </a:r>
          </a:p>
          <a:p>
            <a:pPr marL="628650" lvl="1" indent="-171450">
              <a:buFont typeface="Wingdings" charset="2"/>
              <a:buChar char="Ø"/>
            </a:pPr>
            <a:r>
              <a:rPr lang="en-US" altLang="ja-JP" sz="1200" dirty="0" smtClean="0"/>
              <a:t>Collective wind bubble</a:t>
            </a:r>
          </a:p>
          <a:p>
            <a:pPr marL="628650" lvl="1" indent="-171450">
              <a:buFont typeface="Wingdings" charset="2"/>
              <a:buChar char="Ø"/>
            </a:pPr>
            <a:r>
              <a:rPr lang="en-US" altLang="ja-JP" sz="1200" dirty="0" smtClean="0"/>
              <a:t>SN explosions</a:t>
            </a:r>
          </a:p>
          <a:p>
            <a:pPr marL="171450" indent="-171450">
              <a:buFont typeface="Arial"/>
              <a:buChar char="•"/>
            </a:pPr>
            <a:r>
              <a:rPr lang="en-US" altLang="ja-JP" sz="1200" dirty="0" smtClean="0"/>
              <a:t>It is not clear which mechanism is at work for each system</a:t>
            </a:r>
          </a:p>
        </p:txBody>
      </p:sp>
    </p:spTree>
    <p:extLst>
      <p:ext uri="{BB962C8B-B14F-4D97-AF65-F5344CB8AC3E}">
        <p14:creationId xmlns:p14="http://schemas.microsoft.com/office/powerpoint/2010/main" val="35365260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Conclusion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+mj-lt"/>
              </a:rPr>
              <a:t>The origin of Galactic Cosmic-rays is being gradually understood, but not yet fully.</a:t>
            </a:r>
          </a:p>
          <a:p>
            <a:endParaRPr lang="en-US" altLang="ja-JP" dirty="0">
              <a:latin typeface="+mj-lt"/>
            </a:endParaRPr>
          </a:p>
          <a:p>
            <a:r>
              <a:rPr lang="en-US" altLang="ja-JP" dirty="0" smtClean="0">
                <a:latin typeface="+mj-lt"/>
              </a:rPr>
              <a:t>Many different types of objects emit </a:t>
            </a:r>
            <a:r>
              <a:rPr lang="en-US" altLang="ja-JP" dirty="0" err="1" smtClean="0">
                <a:latin typeface="+mj-lt"/>
              </a:rPr>
              <a:t>TeV</a:t>
            </a:r>
            <a:r>
              <a:rPr lang="en-US" altLang="ja-JP" dirty="0" smtClean="0">
                <a:latin typeface="+mj-lt"/>
              </a:rPr>
              <a:t> gamma-rays with different mechanisms. </a:t>
            </a:r>
            <a:r>
              <a:rPr lang="en-US" altLang="ja-JP" dirty="0" err="1" smtClean="0">
                <a:latin typeface="+mj-lt"/>
              </a:rPr>
              <a:t>TeV</a:t>
            </a:r>
            <a:r>
              <a:rPr lang="en-US" altLang="ja-JP" dirty="0" smtClean="0">
                <a:latin typeface="+mj-lt"/>
              </a:rPr>
              <a:t> gamma-ray observations are very useful and powerful for galactic astrophysics.</a:t>
            </a:r>
            <a:endParaRPr kumimoji="1" lang="ja-JP" alt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593917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Population Study</a:t>
            </a:r>
            <a:endParaRPr kumimoji="1" lang="ja-JP" altLang="en-US" dirty="0"/>
          </a:p>
        </p:txBody>
      </p:sp>
      <p:pic>
        <p:nvPicPr>
          <p:cNvPr id="5" name="図 4" descr="スクリーンショット 2015-12-31 15.57.3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79" y="2230839"/>
            <a:ext cx="2913008" cy="2464853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3079156" y="4634604"/>
            <a:ext cx="2482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TeV</a:t>
            </a:r>
            <a:r>
              <a:rPr kumimoji="1" lang="en-US" altLang="ja-JP" dirty="0" smtClean="0"/>
              <a:t> Extension</a:t>
            </a:r>
            <a:r>
              <a:rPr lang="en-US" altLang="ja-JP" dirty="0"/>
              <a:t> </a:t>
            </a:r>
            <a:r>
              <a:rPr lang="en-US" altLang="ja-JP" dirty="0" err="1" smtClean="0"/>
              <a:t>vs</a:t>
            </a:r>
            <a:r>
              <a:rPr lang="en-US" altLang="ja-JP" dirty="0" smtClean="0"/>
              <a:t> Age</a:t>
            </a:r>
            <a:endParaRPr kumimoji="1" lang="ja-JP" altLang="en-US" dirty="0"/>
          </a:p>
        </p:txBody>
      </p:sp>
      <p:cxnSp>
        <p:nvCxnSpPr>
          <p:cNvPr id="6" name="直線矢印コネクタ 5"/>
          <p:cNvCxnSpPr/>
          <p:nvPr/>
        </p:nvCxnSpPr>
        <p:spPr>
          <a:xfrm flipV="1">
            <a:off x="3381263" y="3512353"/>
            <a:ext cx="789410" cy="100688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7"/>
          <p:cNvCxnSpPr/>
          <p:nvPr/>
        </p:nvCxnSpPr>
        <p:spPr>
          <a:xfrm flipV="1">
            <a:off x="4097558" y="3032108"/>
            <a:ext cx="2055660" cy="49200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図 10" descr="スクリーンショット 2016-01-04 15.44.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072" y="2167504"/>
            <a:ext cx="2928024" cy="2528188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3314568" y="3917038"/>
            <a:ext cx="12747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FF0000"/>
                </a:solidFill>
              </a:rPr>
              <a:t>Free expansion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498540" y="3032108"/>
            <a:ext cx="9456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solidFill>
                  <a:srgbClr val="FF0000"/>
                </a:solidFill>
              </a:rPr>
              <a:t>Interaction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085988" y="4634604"/>
            <a:ext cx="2650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TeV</a:t>
            </a:r>
            <a:r>
              <a:rPr kumimoji="1" lang="en-US" altLang="ja-JP" dirty="0" smtClean="0"/>
              <a:t> Luminosity </a:t>
            </a:r>
            <a:r>
              <a:rPr kumimoji="1" lang="en-US" altLang="ja-JP" dirty="0" err="1" smtClean="0"/>
              <a:t>vs</a:t>
            </a:r>
            <a:r>
              <a:rPr kumimoji="1" lang="en-US" altLang="ja-JP" dirty="0" smtClean="0"/>
              <a:t> </a:t>
            </a:r>
            <a:r>
              <a:rPr kumimoji="1" lang="en-US" altLang="ja-JP" dirty="0" err="1" smtClean="0"/>
              <a:t>Edot</a:t>
            </a:r>
            <a:endParaRPr kumimoji="1" lang="ja-JP" altLang="en-US" dirty="0"/>
          </a:p>
        </p:txBody>
      </p:sp>
      <p:pic>
        <p:nvPicPr>
          <p:cNvPr id="16" name="図 15" descr="スクリーンショット 2016-01-04 16.34.3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497" y="4999572"/>
            <a:ext cx="2206262" cy="1858428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5467" y="5867730"/>
            <a:ext cx="6792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Correlation is not clear, but more or less consistent with theory.</a:t>
            </a:r>
            <a:endParaRPr kumimoji="1" lang="ja-JP" altLang="en-US" dirty="0"/>
          </a:p>
        </p:txBody>
      </p:sp>
      <p:pic>
        <p:nvPicPr>
          <p:cNvPr id="19" name="図 18" descr="スクリーンショット 2016-01-04 17.36.1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6303"/>
            <a:ext cx="3079156" cy="2498301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375222" y="4634604"/>
            <a:ext cx="1454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Edot</a:t>
            </a:r>
            <a:r>
              <a:rPr kumimoji="1" lang="en-US" altLang="ja-JP" dirty="0" smtClean="0"/>
              <a:t> </a:t>
            </a:r>
            <a:r>
              <a:rPr lang="en-US" altLang="ja-JP" dirty="0" err="1" smtClean="0"/>
              <a:t>vs</a:t>
            </a:r>
            <a:r>
              <a:rPr lang="en-US" altLang="ja-JP" dirty="0" smtClean="0"/>
              <a:t> Age</a:t>
            </a:r>
            <a:endParaRPr kumimoji="1"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751978" y="1683585"/>
            <a:ext cx="21053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Young Energetic pulsar </a:t>
            </a:r>
          </a:p>
          <a:p>
            <a:r>
              <a:rPr kumimoji="1" lang="en-US" altLang="ja-JP" sz="1400" dirty="0" smtClean="0"/>
              <a:t>has Nebula</a:t>
            </a:r>
            <a:endParaRPr kumimoji="1" lang="ja-JP" altLang="en-US" sz="1400" dirty="0"/>
          </a:p>
        </p:txBody>
      </p:sp>
      <p:cxnSp>
        <p:nvCxnSpPr>
          <p:cNvPr id="23" name="直線矢印コネクタ 22"/>
          <p:cNvCxnSpPr/>
          <p:nvPr/>
        </p:nvCxnSpPr>
        <p:spPr>
          <a:xfrm flipH="1">
            <a:off x="1111214" y="2136303"/>
            <a:ext cx="223419" cy="6504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/>
          <p:cNvSpPr txBox="1"/>
          <p:nvPr/>
        </p:nvSpPr>
        <p:spPr>
          <a:xfrm>
            <a:off x="6563312" y="1683585"/>
            <a:ext cx="2376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S. </a:t>
            </a:r>
            <a:r>
              <a:rPr kumimoji="1" lang="en-US" altLang="ja-JP" dirty="0" err="1" smtClean="0"/>
              <a:t>Klepsar</a:t>
            </a:r>
            <a:r>
              <a:rPr kumimoji="1" lang="en-US" altLang="ja-JP" dirty="0" smtClean="0"/>
              <a:t>, ICRC2015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5612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8474" y="449478"/>
            <a:ext cx="7556313" cy="1116106"/>
          </a:xfrm>
        </p:spPr>
        <p:txBody>
          <a:bodyPr/>
          <a:lstStyle/>
          <a:p>
            <a:r>
              <a:rPr kumimoji="1" lang="en-US" altLang="ja-JP" dirty="0" smtClean="0"/>
              <a:t>Crab and 3C58</a:t>
            </a:r>
            <a:endParaRPr kumimoji="1" lang="ja-JP" altLang="en-US" dirty="0"/>
          </a:p>
        </p:txBody>
      </p:sp>
      <p:pic>
        <p:nvPicPr>
          <p:cNvPr id="4" name="図 3" descr="スクリーンショット 2016-01-04 17.48.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61" y="1434508"/>
            <a:ext cx="3735053" cy="2562177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204172" y="3977755"/>
            <a:ext cx="395847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kumimoji="1" lang="en-US" altLang="ja-JP" sz="1400" dirty="0" smtClean="0"/>
              <a:t>Curved spectra measured up to 20 </a:t>
            </a:r>
            <a:r>
              <a:rPr kumimoji="1" lang="en-US" altLang="ja-JP" sz="1400" dirty="0" err="1" smtClean="0"/>
              <a:t>TeV</a:t>
            </a:r>
            <a:endParaRPr kumimoji="1" lang="en-US" altLang="ja-JP" sz="1400" dirty="0" smtClean="0"/>
          </a:p>
          <a:p>
            <a:pPr marL="285750" indent="-285750">
              <a:buFont typeface="Arial"/>
              <a:buChar char="•"/>
            </a:pPr>
            <a:r>
              <a:rPr lang="en-US" altLang="ja-JP" sz="1400" dirty="0" smtClean="0"/>
              <a:t>Existence of the cutoff unclear due to systematics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ja-JP" sz="1400" dirty="0" smtClean="0"/>
              <a:t>Uniform B field (time </a:t>
            </a:r>
            <a:r>
              <a:rPr kumimoji="1" lang="en-US" altLang="ja-JP" sz="1400" dirty="0" err="1" smtClean="0"/>
              <a:t>dep</a:t>
            </a:r>
            <a:r>
              <a:rPr kumimoji="1" lang="en-US" altLang="ja-JP" sz="1400" dirty="0" smtClean="0"/>
              <a:t>/</a:t>
            </a:r>
            <a:r>
              <a:rPr kumimoji="1" lang="en-US" altLang="ja-JP" sz="1400" dirty="0" err="1" smtClean="0"/>
              <a:t>indep</a:t>
            </a:r>
            <a:r>
              <a:rPr kumimoji="1" lang="en-US" altLang="ja-JP" sz="1400" dirty="0" smtClean="0"/>
              <a:t>) cannot reproduce the spectrum precisely.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ja-JP" sz="1400" dirty="0" smtClean="0"/>
              <a:t>Spectral </a:t>
            </a:r>
            <a:r>
              <a:rPr lang="en-US" altLang="ja-JP" sz="1400" dirty="0" smtClean="0"/>
              <a:t>enhancement during </a:t>
            </a:r>
            <a:r>
              <a:rPr lang="en-US" altLang="ja-JP" sz="1400" dirty="0" err="1" smtClean="0"/>
              <a:t>GeV</a:t>
            </a:r>
            <a:r>
              <a:rPr lang="en-US" altLang="ja-JP" sz="1400" dirty="0" smtClean="0"/>
              <a:t> flare is not detected.</a:t>
            </a:r>
            <a:endParaRPr kumimoji="1" lang="ja-JP" altLang="en-US" sz="14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881915" y="3277459"/>
            <a:ext cx="16629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MAGIC, JHEA 5, 2015</a:t>
            </a:r>
            <a:endParaRPr kumimoji="1" lang="ja-JP" altLang="en-US" sz="1200" dirty="0"/>
          </a:p>
        </p:txBody>
      </p:sp>
      <p:pic>
        <p:nvPicPr>
          <p:cNvPr id="8" name="図 7" descr="スクリーンショット 2016-01-04 18.06.5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946" y="1448866"/>
            <a:ext cx="2721264" cy="1971577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4789671" y="5180519"/>
            <a:ext cx="395847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kumimoji="1" lang="en-US" altLang="ja-JP" sz="1400" dirty="0" smtClean="0"/>
              <a:t>Young (</a:t>
            </a:r>
            <a:r>
              <a:rPr kumimoji="1" lang="en-US" altLang="ja-JP" sz="1400" dirty="0" err="1" smtClean="0"/>
              <a:t>τ</a:t>
            </a:r>
            <a:r>
              <a:rPr kumimoji="1" lang="en-US" altLang="ja-JP" sz="1400" dirty="0" smtClean="0"/>
              <a:t>=5kyr) and energetic (log10(</a:t>
            </a:r>
            <a:r>
              <a:rPr kumimoji="1" lang="en-US" altLang="ja-JP" sz="1400" dirty="0" err="1" smtClean="0"/>
              <a:t>Edot</a:t>
            </a:r>
            <a:r>
              <a:rPr kumimoji="1" lang="en-US" altLang="ja-JP" sz="1400" dirty="0" smtClean="0"/>
              <a:t>) = 37.5, 10% Crab)</a:t>
            </a:r>
          </a:p>
          <a:p>
            <a:pPr marL="285750" indent="-285750">
              <a:buFont typeface="Arial"/>
              <a:buChar char="•"/>
            </a:pPr>
            <a:r>
              <a:rPr lang="en-US" altLang="ja-JP" sz="1400" dirty="0" smtClean="0"/>
              <a:t>Lowest VHE luminosity 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ja-JP" sz="1400" dirty="0" smtClean="0"/>
              <a:t>Most inefficient conversion to VHE</a:t>
            </a:r>
          </a:p>
          <a:p>
            <a:pPr marL="285750" indent="-285750">
              <a:buFont typeface="Arial"/>
              <a:buChar char="•"/>
            </a:pPr>
            <a:r>
              <a:rPr lang="en-US" altLang="ja-JP" sz="1400" dirty="0" smtClean="0"/>
              <a:t>Conversion to X-ray is OK</a:t>
            </a:r>
            <a:endParaRPr kumimoji="1" lang="en-US" altLang="ja-JP" sz="1400" dirty="0" smtClean="0"/>
          </a:p>
        </p:txBody>
      </p:sp>
      <p:pic>
        <p:nvPicPr>
          <p:cNvPr id="10" name="図 9" descr="スクリーンショット 2016-01-04 18.22.4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804" y="3277459"/>
            <a:ext cx="2411894" cy="1561437"/>
          </a:xfrm>
          <a:prstGeom prst="rect">
            <a:avLst/>
          </a:prstGeom>
        </p:spPr>
      </p:pic>
      <p:pic>
        <p:nvPicPr>
          <p:cNvPr id="11" name="図 10" descr="スクリーンショット 2016-01-04 18.28.15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19" t="2729" r="1619" b="-2729"/>
          <a:stretch/>
        </p:blipFill>
        <p:spPr>
          <a:xfrm>
            <a:off x="6752559" y="3456000"/>
            <a:ext cx="2391441" cy="1382896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 rot="1519090">
            <a:off x="-39419" y="1564817"/>
            <a:ext cx="2191037" cy="307777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8000"/>
                </a:solidFill>
              </a:rPr>
              <a:t>Precision measurements</a:t>
            </a:r>
            <a:endParaRPr kumimoji="1" lang="ja-JP" altLang="en-US" sz="1400" dirty="0">
              <a:solidFill>
                <a:srgbClr val="008000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 rot="1519090">
            <a:off x="6985106" y="1771519"/>
            <a:ext cx="1311239" cy="307777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8000"/>
                </a:solidFill>
              </a:rPr>
              <a:t>Peculiar PWN</a:t>
            </a:r>
            <a:endParaRPr kumimoji="1" lang="ja-JP" altLang="en-US" sz="1400" dirty="0">
              <a:solidFill>
                <a:srgbClr val="00800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187647" y="1264200"/>
            <a:ext cx="722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Crab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789671" y="1249842"/>
            <a:ext cx="735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3C58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18422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Galactic Center</a:t>
            </a:r>
            <a:endParaRPr kumimoji="1" lang="ja-JP" altLang="en-US" dirty="0"/>
          </a:p>
        </p:txBody>
      </p:sp>
      <p:pic>
        <p:nvPicPr>
          <p:cNvPr id="4" name="図 3" descr="スクリーンショット 2016-01-04 19.00.5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184" y="4237113"/>
            <a:ext cx="2332877" cy="2620887"/>
          </a:xfrm>
          <a:prstGeom prst="rect">
            <a:avLst/>
          </a:prstGeom>
        </p:spPr>
      </p:pic>
      <p:pic>
        <p:nvPicPr>
          <p:cNvPr id="5" name="図 4" descr="スクリーンショット 2016-01-04 19.20.1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89" y="1405314"/>
            <a:ext cx="4552729" cy="4977136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4868177" y="1706024"/>
            <a:ext cx="4056814" cy="2739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Apart from </a:t>
            </a:r>
            <a:r>
              <a:rPr kumimoji="1" lang="en-US" altLang="ja-JP" sz="1400" dirty="0" err="1" smtClean="0"/>
              <a:t>Sgr</a:t>
            </a:r>
            <a:r>
              <a:rPr kumimoji="1" lang="en-US" altLang="ja-JP" sz="1400" dirty="0" smtClean="0"/>
              <a:t> A* and G0.9,</a:t>
            </a:r>
          </a:p>
          <a:p>
            <a:pPr marL="285750" indent="-285750">
              <a:buFont typeface="Arial"/>
              <a:buChar char="•"/>
            </a:pPr>
            <a:r>
              <a:rPr lang="en-US" altLang="ja-JP" sz="1400" dirty="0" smtClean="0"/>
              <a:t>Point-like source coinciding with radio arc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altLang="ja-JP" sz="1400" dirty="0" smtClean="0"/>
              <a:t> PWN?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ja-JP" sz="1400" dirty="0" smtClean="0"/>
              <a:t>0.1 degree source at GC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altLang="ja-JP" sz="1400" dirty="0" smtClean="0"/>
              <a:t>Radial gradient of CR in central molecular zone?</a:t>
            </a:r>
            <a:endParaRPr kumimoji="1" lang="en-US" altLang="ja-JP" sz="1400" dirty="0" smtClean="0"/>
          </a:p>
          <a:p>
            <a:pPr marL="285750" indent="-285750">
              <a:buFont typeface="Arial"/>
              <a:buChar char="•"/>
            </a:pPr>
            <a:r>
              <a:rPr lang="en-US" altLang="ja-JP" sz="1400" dirty="0" smtClean="0"/>
              <a:t>Diffuse emission tracing CS line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ja-JP" sz="1400" dirty="0" smtClean="0"/>
              <a:t>Large Scale diffuse emission</a:t>
            </a:r>
          </a:p>
          <a:p>
            <a:pPr marL="285750" indent="-285750">
              <a:buFont typeface="Arial"/>
              <a:buChar char="•"/>
            </a:pPr>
            <a:endParaRPr lang="en-US" altLang="ja-JP" sz="1400" dirty="0"/>
          </a:p>
          <a:p>
            <a:r>
              <a:rPr lang="en-US" altLang="ja-JP" sz="1400" dirty="0" err="1" smtClean="0"/>
              <a:t>Sgr</a:t>
            </a:r>
            <a:r>
              <a:rPr lang="en-US" altLang="ja-JP" sz="1400" dirty="0" smtClean="0"/>
              <a:t> A* spectrum shows cutoff at 10 </a:t>
            </a:r>
            <a:r>
              <a:rPr lang="en-US" altLang="ja-JP" sz="1400" dirty="0" err="1" smtClean="0"/>
              <a:t>TeV</a:t>
            </a:r>
            <a:r>
              <a:rPr lang="en-US" altLang="ja-JP" sz="1400" dirty="0" smtClean="0"/>
              <a:t>, while diffuse emission shows no cutoff.</a:t>
            </a:r>
            <a:endParaRPr kumimoji="1" lang="en-US" altLang="ja-JP" sz="1400" dirty="0" smtClean="0"/>
          </a:p>
          <a:p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498938" y="2198383"/>
            <a:ext cx="730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err="1" smtClean="0">
                <a:solidFill>
                  <a:schemeClr val="bg1"/>
                </a:solidFill>
              </a:rPr>
              <a:t>Sgr</a:t>
            </a:r>
            <a:r>
              <a:rPr kumimoji="1" lang="en-US" altLang="ja-JP" sz="1400" dirty="0" smtClean="0">
                <a:solidFill>
                  <a:schemeClr val="bg1"/>
                </a:solidFill>
              </a:rPr>
              <a:t> A*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313108" y="2044494"/>
            <a:ext cx="5756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solidFill>
                  <a:schemeClr val="bg1"/>
                </a:solidFill>
              </a:rPr>
              <a:t>G0.9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cxnSp>
        <p:nvCxnSpPr>
          <p:cNvPr id="10" name="直線矢印コネクタ 9"/>
          <p:cNvCxnSpPr/>
          <p:nvPr/>
        </p:nvCxnSpPr>
        <p:spPr>
          <a:xfrm flipH="1" flipV="1">
            <a:off x="2266805" y="4861030"/>
            <a:ext cx="1228980" cy="1269866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3727925" y="6013118"/>
            <a:ext cx="1178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6600"/>
                </a:solidFill>
              </a:rPr>
              <a:t>Radio arc</a:t>
            </a:r>
            <a:endParaRPr kumimoji="1" lang="ja-JP" altLang="en-US" dirty="0">
              <a:solidFill>
                <a:srgbClr val="FF6600"/>
              </a:solidFill>
            </a:endParaRPr>
          </a:p>
        </p:txBody>
      </p:sp>
      <p:sp>
        <p:nvSpPr>
          <p:cNvPr id="16" name="円/楕円 15"/>
          <p:cNvSpPr/>
          <p:nvPr/>
        </p:nvSpPr>
        <p:spPr>
          <a:xfrm>
            <a:off x="2157562" y="4669865"/>
            <a:ext cx="109243" cy="327709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1440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LS </a:t>
            </a:r>
            <a:r>
              <a:rPr kumimoji="1" lang="en-US" altLang="ja-JP" dirty="0" smtClean="0"/>
              <a:t>5039 &amp; PSR B1259</a:t>
            </a:r>
            <a:endParaRPr kumimoji="1" lang="ja-JP" altLang="en-US" dirty="0"/>
          </a:p>
        </p:txBody>
      </p:sp>
      <p:pic>
        <p:nvPicPr>
          <p:cNvPr id="4" name="図 3" descr="スクリーンショット 2015-12-28 15.21.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599" y="1207861"/>
            <a:ext cx="3085992" cy="1328625"/>
          </a:xfrm>
          <a:prstGeom prst="rect">
            <a:avLst/>
          </a:prstGeom>
        </p:spPr>
      </p:pic>
      <p:pic>
        <p:nvPicPr>
          <p:cNvPr id="5" name="図 4" descr="スクリーンショット 2015-12-28 15.26.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599" y="2536486"/>
            <a:ext cx="2835967" cy="1483834"/>
          </a:xfrm>
          <a:prstGeom prst="rect">
            <a:avLst/>
          </a:prstGeom>
        </p:spPr>
      </p:pic>
      <p:pic>
        <p:nvPicPr>
          <p:cNvPr id="6" name="図 5" descr="スクリーンショット 2015-12-28 15.40.2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18" y="1207862"/>
            <a:ext cx="2451540" cy="2496939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6065591" y="1462019"/>
            <a:ext cx="269046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&lt;Flux </a:t>
            </a:r>
            <a:r>
              <a:rPr kumimoji="1" lang="en-US" altLang="ja-JP" dirty="0" err="1" smtClean="0"/>
              <a:t>vs</a:t>
            </a:r>
            <a:r>
              <a:rPr kumimoji="1" lang="en-US" altLang="ja-JP" dirty="0" smtClean="0"/>
              <a:t> orbital phase&gt;</a:t>
            </a:r>
          </a:p>
          <a:p>
            <a:r>
              <a:rPr kumimoji="1" lang="en-US" altLang="ja-JP" sz="1400" dirty="0" smtClean="0"/>
              <a:t>Orbital modulation is seen. </a:t>
            </a:r>
            <a:endParaRPr kumimoji="1" lang="ja-JP" altLang="en-US" sz="1400" dirty="0"/>
          </a:p>
        </p:txBody>
      </p:sp>
      <p:cxnSp>
        <p:nvCxnSpPr>
          <p:cNvPr id="9" name="直線矢印コネクタ 8"/>
          <p:cNvCxnSpPr/>
          <p:nvPr/>
        </p:nvCxnSpPr>
        <p:spPr>
          <a:xfrm flipV="1">
            <a:off x="1795589" y="2812917"/>
            <a:ext cx="2291930" cy="54112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/>
          <p:nvPr/>
        </p:nvCxnSpPr>
        <p:spPr>
          <a:xfrm>
            <a:off x="1795589" y="1600200"/>
            <a:ext cx="3153229" cy="1509441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6065591" y="2812917"/>
            <a:ext cx="273114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&lt; SED </a:t>
            </a:r>
            <a:r>
              <a:rPr kumimoji="1" lang="en-US" altLang="ja-JP" dirty="0" err="1" smtClean="0"/>
              <a:t>vs</a:t>
            </a:r>
            <a:r>
              <a:rPr kumimoji="1" lang="en-US" altLang="ja-JP" dirty="0" smtClean="0"/>
              <a:t> orbital phase&gt;</a:t>
            </a:r>
          </a:p>
          <a:p>
            <a:r>
              <a:rPr kumimoji="1" lang="en-US" altLang="ja-JP" sz="1400" dirty="0" smtClean="0"/>
              <a:t>Orbital modulation is seen. </a:t>
            </a:r>
            <a:endParaRPr kumimoji="1" lang="ja-JP" altLang="en-US" sz="14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335498" y="3550912"/>
            <a:ext cx="50159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Modulation can be explained by photosphere absorption.</a:t>
            </a:r>
            <a:endParaRPr kumimoji="1" lang="ja-JP" altLang="en-US" sz="1400" dirty="0"/>
          </a:p>
        </p:txBody>
      </p:sp>
      <p:pic>
        <p:nvPicPr>
          <p:cNvPr id="25" name="図 24" descr="スクリーンショット 2015-12-28 16.41.1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48" y="4209334"/>
            <a:ext cx="2748410" cy="2072309"/>
          </a:xfrm>
          <a:prstGeom prst="rect">
            <a:avLst/>
          </a:prstGeom>
        </p:spPr>
      </p:pic>
      <p:pic>
        <p:nvPicPr>
          <p:cNvPr id="26" name="図 25" descr="スクリーンショット 2015-12-28 16.28.2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058" y="4195299"/>
            <a:ext cx="3721013" cy="1793956"/>
          </a:xfrm>
          <a:prstGeom prst="rect">
            <a:avLst/>
          </a:prstGeom>
        </p:spPr>
      </p:pic>
      <p:sp>
        <p:nvSpPr>
          <p:cNvPr id="28" name="テキスト ボックス 27"/>
          <p:cNvSpPr txBox="1"/>
          <p:nvPr/>
        </p:nvSpPr>
        <p:spPr>
          <a:xfrm>
            <a:off x="6453540" y="4441733"/>
            <a:ext cx="269046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&lt;Flux </a:t>
            </a:r>
            <a:r>
              <a:rPr kumimoji="1" lang="en-US" altLang="ja-JP" dirty="0" err="1" smtClean="0"/>
              <a:t>vs</a:t>
            </a:r>
            <a:r>
              <a:rPr kumimoji="1" lang="en-US" altLang="ja-JP" dirty="0" smtClean="0"/>
              <a:t> orbital phase&gt;</a:t>
            </a:r>
          </a:p>
          <a:p>
            <a:r>
              <a:rPr kumimoji="1" lang="en-US" altLang="ja-JP" sz="1400" dirty="0" smtClean="0"/>
              <a:t>Two peaks near </a:t>
            </a:r>
            <a:r>
              <a:rPr kumimoji="1" lang="en-US" altLang="ja-JP" sz="1400" dirty="0" err="1" smtClean="0"/>
              <a:t>priastron</a:t>
            </a:r>
            <a:r>
              <a:rPr kumimoji="1" lang="en-US" altLang="ja-JP" sz="1400" dirty="0" smtClean="0"/>
              <a:t>.</a:t>
            </a:r>
            <a:endParaRPr kumimoji="1" lang="ja-JP" altLang="en-US" sz="1400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3307575" y="6127754"/>
            <a:ext cx="5015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/>
              <a:t>Two peaks</a:t>
            </a:r>
            <a:r>
              <a:rPr kumimoji="1" lang="en-US" altLang="ja-JP" sz="1400" dirty="0" smtClean="0"/>
              <a:t> can be explained interaction between pulsar wind and inclined </a:t>
            </a:r>
            <a:r>
              <a:rPr kumimoji="1" lang="en-US" altLang="ja-JP" sz="1400" dirty="0" err="1" smtClean="0"/>
              <a:t>circumstell</a:t>
            </a:r>
            <a:r>
              <a:rPr lang="en-US" altLang="ja-JP" sz="1400" dirty="0" err="1" smtClean="0"/>
              <a:t>ar</a:t>
            </a:r>
            <a:r>
              <a:rPr lang="en-US" altLang="ja-JP" sz="1400" dirty="0" smtClean="0"/>
              <a:t> disc.</a:t>
            </a:r>
            <a:endParaRPr kumimoji="1" lang="ja-JP" altLang="en-US" sz="1400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156648" y="1291359"/>
            <a:ext cx="985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LS </a:t>
            </a:r>
            <a:r>
              <a:rPr kumimoji="1" lang="en-US" altLang="ja-JP" dirty="0" smtClean="0"/>
              <a:t>5039</a:t>
            </a:r>
            <a:endParaRPr kumimoji="1" lang="ja-JP" altLang="en-US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156648" y="3908440"/>
            <a:ext cx="127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PSR B1259</a:t>
            </a:r>
            <a:endParaRPr kumimoji="1" lang="ja-JP" altLang="en-US" dirty="0"/>
          </a:p>
        </p:txBody>
      </p:sp>
      <p:cxnSp>
        <p:nvCxnSpPr>
          <p:cNvPr id="32" name="直線矢印コネクタ 31"/>
          <p:cNvCxnSpPr/>
          <p:nvPr/>
        </p:nvCxnSpPr>
        <p:spPr>
          <a:xfrm>
            <a:off x="1015645" y="4750462"/>
            <a:ext cx="3830985" cy="1694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/>
          <p:cNvCxnSpPr/>
          <p:nvPr/>
        </p:nvCxnSpPr>
        <p:spPr>
          <a:xfrm flipV="1">
            <a:off x="1015645" y="5026509"/>
            <a:ext cx="4283532" cy="57711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5311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Diffusive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Shock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Acceleration</a:t>
            </a:r>
            <a:endParaRPr kumimoji="1" lang="ja-JP" altLang="en-US" dirty="0"/>
          </a:p>
        </p:txBody>
      </p:sp>
      <p:pic>
        <p:nvPicPr>
          <p:cNvPr id="5" name="図 4" descr="スクリーンショット 2016-12-09 15.52.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948" y="954339"/>
            <a:ext cx="2969766" cy="2739817"/>
          </a:xfrm>
          <a:prstGeom prst="rect">
            <a:avLst/>
          </a:prstGeom>
        </p:spPr>
      </p:pic>
      <p:graphicFrame>
        <p:nvGraphicFramePr>
          <p:cNvPr id="6" name="オブジェクト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2928691"/>
              </p:ext>
            </p:extLst>
          </p:nvPr>
        </p:nvGraphicFramePr>
        <p:xfrm>
          <a:off x="326090" y="1514848"/>
          <a:ext cx="1785938" cy="2287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7" name="数式" r:id="rId4" imgW="876300" imgH="1257300" progId="Equation.3">
                  <p:embed/>
                </p:oleObj>
              </mc:Choice>
              <mc:Fallback>
                <p:oleObj name="数式" r:id="rId4" imgW="876300" imgH="1257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6090" y="1514848"/>
                        <a:ext cx="1785938" cy="2287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オブジェクト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1092588"/>
              </p:ext>
            </p:extLst>
          </p:nvPr>
        </p:nvGraphicFramePr>
        <p:xfrm>
          <a:off x="266326" y="3995966"/>
          <a:ext cx="1344612" cy="1062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8" name="数式" r:id="rId6" imgW="660400" imgH="584200" progId="Equation.3">
                  <p:embed/>
                </p:oleObj>
              </mc:Choice>
              <mc:Fallback>
                <p:oleObj name="数式" r:id="rId6" imgW="660400" imgH="584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66326" y="3995966"/>
                        <a:ext cx="1344612" cy="1062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テキスト ボックス 7"/>
          <p:cNvSpPr txBox="1"/>
          <p:nvPr/>
        </p:nvSpPr>
        <p:spPr>
          <a:xfrm>
            <a:off x="2450353" y="1330182"/>
            <a:ext cx="1720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Shock velocity</a:t>
            </a:r>
            <a:endParaRPr kumimoji="1" lang="ja-JP" altLang="en-US" dirty="0"/>
          </a:p>
        </p:txBody>
      </p:sp>
      <p:cxnSp>
        <p:nvCxnSpPr>
          <p:cNvPr id="10" name="直線矢印コネクタ 9"/>
          <p:cNvCxnSpPr/>
          <p:nvPr/>
        </p:nvCxnSpPr>
        <p:spPr>
          <a:xfrm flipH="1">
            <a:off x="1419412" y="1514848"/>
            <a:ext cx="1030941" cy="2048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2315884" y="1976816"/>
            <a:ext cx="1670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Larmor</a:t>
            </a:r>
            <a:r>
              <a:rPr kumimoji="1" lang="en-US" altLang="ja-JP" dirty="0" smtClean="0"/>
              <a:t> radius</a:t>
            </a:r>
            <a:endParaRPr kumimoji="1" lang="ja-JP" altLang="en-US" dirty="0"/>
          </a:p>
        </p:txBody>
      </p:sp>
      <p:cxnSp>
        <p:nvCxnSpPr>
          <p:cNvPr id="12" name="直線矢印コネクタ 11"/>
          <p:cNvCxnSpPr/>
          <p:nvPr/>
        </p:nvCxnSpPr>
        <p:spPr>
          <a:xfrm flipH="1">
            <a:off x="1284943" y="2176423"/>
            <a:ext cx="1030941" cy="2048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1610938" y="3995966"/>
            <a:ext cx="2508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Free expansion phase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618018" y="4627750"/>
            <a:ext cx="2244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Sedov</a:t>
            </a:r>
            <a:r>
              <a:rPr kumimoji="1" lang="en-US" altLang="ja-JP" dirty="0" smtClean="0"/>
              <a:t> Taylor phase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40409" y="5202651"/>
            <a:ext cx="84433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kumimoji="1" lang="en-US" altLang="ja-JP" dirty="0" smtClean="0"/>
              <a:t>Acceleration efficiency is highest during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Free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expansion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phase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(&lt; 100 </a:t>
            </a:r>
            <a:r>
              <a:rPr kumimoji="1" lang="en-US" altLang="ja-JP" dirty="0" err="1" smtClean="0"/>
              <a:t>yr</a:t>
            </a:r>
            <a:r>
              <a:rPr kumimoji="1" lang="en-US" altLang="ja-JP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ja-JP" dirty="0" smtClean="0"/>
              <a:t>Maximum attainable energy is attained at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the transition time to </a:t>
            </a:r>
            <a:r>
              <a:rPr kumimoji="1" lang="en-US" altLang="ja-JP" dirty="0" err="1" smtClean="0"/>
              <a:t>Sedov</a:t>
            </a:r>
            <a:r>
              <a:rPr kumimoji="1" lang="en-US" altLang="ja-JP" dirty="0" smtClean="0"/>
              <a:t> Phase</a:t>
            </a:r>
          </a:p>
          <a:p>
            <a:pPr marL="285750" indent="-285750">
              <a:buFont typeface="Arial"/>
              <a:buChar char="•"/>
            </a:pPr>
            <a:r>
              <a:rPr lang="en-US" altLang="ja-JP" dirty="0" smtClean="0"/>
              <a:t>During </a:t>
            </a:r>
            <a:r>
              <a:rPr lang="en-US" altLang="ja-JP" dirty="0" err="1" smtClean="0"/>
              <a:t>Sedov</a:t>
            </a:r>
            <a:r>
              <a:rPr lang="en-US" altLang="ja-JP" dirty="0" smtClean="0"/>
              <a:t> phase, efficiency decays in time.</a:t>
            </a:r>
            <a:endParaRPr kumimoji="1" lang="ja-JP" altLang="en-US" dirty="0"/>
          </a:p>
        </p:txBody>
      </p:sp>
      <p:pic>
        <p:nvPicPr>
          <p:cNvPr id="16" name="図 15" descr="スクリーンショット 2016-12-09 19.50.12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50" y="6299145"/>
            <a:ext cx="8699500" cy="546100"/>
          </a:xfrm>
          <a:prstGeom prst="rect">
            <a:avLst/>
          </a:prstGeom>
        </p:spPr>
      </p:pic>
      <p:sp>
        <p:nvSpPr>
          <p:cNvPr id="21" name="テキスト ボックス 20"/>
          <p:cNvSpPr txBox="1"/>
          <p:nvPr/>
        </p:nvSpPr>
        <p:spPr>
          <a:xfrm rot="604076">
            <a:off x="7141883" y="6114478"/>
            <a:ext cx="2105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Possible</a:t>
            </a:r>
            <a:r>
              <a:rPr kumimoji="1" lang="ja-JP" altLang="en-US" dirty="0" smtClean="0">
                <a:solidFill>
                  <a:srgbClr val="FF0000"/>
                </a:solidFill>
              </a:rPr>
              <a:t> </a:t>
            </a:r>
            <a:r>
              <a:rPr kumimoji="1" lang="en-US" altLang="ja-JP" dirty="0" err="1" smtClean="0">
                <a:solidFill>
                  <a:srgbClr val="FF0000"/>
                </a:solidFill>
              </a:rPr>
              <a:t>Pevatron</a:t>
            </a:r>
            <a:r>
              <a:rPr kumimoji="1" lang="en-US" altLang="ja-JP" dirty="0" smtClean="0">
                <a:solidFill>
                  <a:srgbClr val="FF0000"/>
                </a:solidFill>
              </a:rPr>
              <a:t>!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 rot="604076">
            <a:off x="3878811" y="3445421"/>
            <a:ext cx="208666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0000FF"/>
                </a:solidFill>
              </a:rPr>
              <a:t>Super-simplified</a:t>
            </a:r>
            <a:endParaRPr kumimoji="1" lang="ja-JP" alt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282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 smtClean="0"/>
              <a:t>TeV</a:t>
            </a:r>
            <a:r>
              <a:rPr kumimoji="1" lang="en-US" altLang="ja-JP" smtClean="0"/>
              <a:t> sky</a:t>
            </a:r>
            <a:endParaRPr kumimoji="1" lang="ja-JP" altLang="en-US"/>
          </a:p>
        </p:txBody>
      </p:sp>
      <p:pic>
        <p:nvPicPr>
          <p:cNvPr id="3" name="図 2" descr="スクリーンショット 2015-12-24 15.21.4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1757"/>
            <a:ext cx="5352727" cy="2911021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0" y="1265868"/>
            <a:ext cx="49493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dirty="0" err="1" smtClean="0">
                <a:solidFill>
                  <a:schemeClr val="bg1"/>
                </a:solidFill>
              </a:rPr>
              <a:t>TeVCat</a:t>
            </a:r>
            <a:r>
              <a:rPr lang="en-US" altLang="ja-JP" sz="1200" dirty="0" smtClean="0">
                <a:solidFill>
                  <a:schemeClr val="bg1"/>
                </a:solidFill>
              </a:rPr>
              <a:t>: http</a:t>
            </a:r>
            <a:r>
              <a:rPr lang="en-US" altLang="ja-JP" sz="1200" dirty="0">
                <a:solidFill>
                  <a:schemeClr val="bg1"/>
                </a:solidFill>
              </a:rPr>
              <a:t>://</a:t>
            </a:r>
            <a:r>
              <a:rPr lang="en-US" altLang="ja-JP" sz="1200" dirty="0" err="1">
                <a:solidFill>
                  <a:schemeClr val="bg1"/>
                </a:solidFill>
              </a:rPr>
              <a:t>tevcat.uchicago.edu</a:t>
            </a:r>
            <a:r>
              <a:rPr lang="en-US" altLang="ja-JP" sz="1200" dirty="0">
                <a:solidFill>
                  <a:schemeClr val="bg1"/>
                </a:solidFill>
              </a:rPr>
              <a:t>/</a:t>
            </a:r>
            <a:endParaRPr lang="ja-JP" altLang="en-US" sz="1200" dirty="0">
              <a:solidFill>
                <a:schemeClr val="bg1"/>
              </a:solidFill>
            </a:endParaRP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1497491"/>
              </p:ext>
            </p:extLst>
          </p:nvPr>
        </p:nvGraphicFramePr>
        <p:xfrm>
          <a:off x="6237111" y="1265868"/>
          <a:ext cx="2793998" cy="5542026"/>
        </p:xfrm>
        <a:graphic>
          <a:graphicData uri="http://schemas.openxmlformats.org/drawingml/2006/table">
            <a:tbl>
              <a:tblPr firstRow="1" bandRow="1">
                <a:tableStyleId>{638B1855-1B75-4FBE-930C-398BA8C253C6}</a:tableStyleId>
              </a:tblPr>
              <a:tblGrid>
                <a:gridCol w="1749778"/>
                <a:gridCol w="1044220"/>
              </a:tblGrid>
              <a:tr h="272542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272542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solidFill>
                            <a:srgbClr val="CCFFCC"/>
                          </a:solidFill>
                        </a:rPr>
                        <a:t>Galactic</a:t>
                      </a:r>
                      <a:endParaRPr kumimoji="1" lang="ja-JP" altLang="en-US" sz="1600" dirty="0">
                        <a:solidFill>
                          <a:srgbClr val="CCFF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solidFill>
                            <a:srgbClr val="CCFFCC"/>
                          </a:solidFill>
                        </a:rPr>
                        <a:t>69</a:t>
                      </a:r>
                      <a:endParaRPr kumimoji="1" lang="ja-JP" altLang="en-US" sz="1600" dirty="0">
                        <a:solidFill>
                          <a:srgbClr val="CCFFCC"/>
                        </a:solidFill>
                      </a:endParaRPr>
                    </a:p>
                  </a:txBody>
                  <a:tcPr/>
                </a:tc>
              </a:tr>
              <a:tr h="272542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- SNR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600" dirty="0" smtClean="0">
                          <a:solidFill>
                            <a:schemeClr val="bg1"/>
                          </a:solidFill>
                          <a:latin typeface="+mn-lt"/>
                        </a:rPr>
                        <a:t>23</a:t>
                      </a:r>
                      <a:endParaRPr kumimoji="1" lang="ja-JP" altLang="en-US"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272542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- PWN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600" dirty="0" smtClean="0">
                          <a:solidFill>
                            <a:schemeClr val="bg1"/>
                          </a:solidFill>
                          <a:latin typeface="+mn-lt"/>
                        </a:rPr>
                        <a:t>33</a:t>
                      </a:r>
                      <a:endParaRPr kumimoji="1" lang="ja-JP" altLang="en-US"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272542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- PSR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600" dirty="0" smtClean="0">
                          <a:solidFill>
                            <a:schemeClr val="bg1"/>
                          </a:solidFill>
                          <a:latin typeface="+mn-lt"/>
                        </a:rPr>
                        <a:t>2</a:t>
                      </a:r>
                      <a:endParaRPr kumimoji="1" lang="ja-JP" altLang="en-US"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272542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- Binary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600" dirty="0" smtClean="0">
                          <a:solidFill>
                            <a:schemeClr val="bg1"/>
                          </a:solidFill>
                          <a:latin typeface="+mn-lt"/>
                        </a:rPr>
                        <a:t>6</a:t>
                      </a:r>
                      <a:endParaRPr kumimoji="1" lang="ja-JP" altLang="en-US"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272542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- Clusters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600" dirty="0" smtClean="0">
                          <a:solidFill>
                            <a:schemeClr val="bg1"/>
                          </a:solidFill>
                          <a:latin typeface="+mn-lt"/>
                        </a:rPr>
                        <a:t>5</a:t>
                      </a:r>
                      <a:endParaRPr kumimoji="1" lang="ja-JP" altLang="en-US"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272542">
                <a:tc>
                  <a:txBody>
                    <a:bodyPr/>
                    <a:lstStyle/>
                    <a:p>
                      <a:endParaRPr kumimoji="1" lang="ja-JP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sz="11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272542">
                <a:tc>
                  <a:txBody>
                    <a:bodyPr/>
                    <a:lstStyle/>
                    <a:p>
                      <a:r>
                        <a:rPr kumimoji="1" lang="en-US" altLang="ja-JP" sz="1600" dirty="0" err="1" smtClean="0">
                          <a:solidFill>
                            <a:srgbClr val="CCFFCC"/>
                          </a:solidFill>
                        </a:rPr>
                        <a:t>Extragal</a:t>
                      </a:r>
                      <a:r>
                        <a:rPr kumimoji="1" lang="en-US" altLang="ja-JP" sz="1600" dirty="0" smtClean="0">
                          <a:solidFill>
                            <a:srgbClr val="CCFFCC"/>
                          </a:solidFill>
                        </a:rPr>
                        <a:t>.</a:t>
                      </a:r>
                      <a:endParaRPr kumimoji="1" lang="ja-JP" altLang="en-US" sz="1600" dirty="0">
                        <a:solidFill>
                          <a:srgbClr val="CCFF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solidFill>
                            <a:srgbClr val="CCFFCC"/>
                          </a:solidFill>
                        </a:rPr>
                        <a:t>72</a:t>
                      </a:r>
                      <a:endParaRPr kumimoji="1" lang="ja-JP" altLang="en-US" sz="1600" dirty="0">
                        <a:solidFill>
                          <a:srgbClr val="CCFFCC"/>
                        </a:solidFill>
                      </a:endParaRPr>
                    </a:p>
                  </a:txBody>
                  <a:tcPr/>
                </a:tc>
              </a:tr>
              <a:tr h="272542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- LMC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 algn="r"/>
                      <a:r>
                        <a:rPr kumimoji="1" lang="en-US" altLang="ja-JP" sz="1600" dirty="0" smtClean="0">
                          <a:solidFill>
                            <a:srgbClr val="FFFFFF"/>
                          </a:solidFill>
                        </a:rPr>
                        <a:t>3</a:t>
                      </a:r>
                      <a:endParaRPr kumimoji="1" lang="ja-JP" alt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</a:tr>
              <a:tr h="272542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- Blazer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 algn="r"/>
                      <a:r>
                        <a:rPr kumimoji="1" lang="en-US" altLang="ja-JP" sz="1600" dirty="0" smtClean="0">
                          <a:solidFill>
                            <a:srgbClr val="FFFFFF"/>
                          </a:solidFill>
                        </a:rPr>
                        <a:t>63</a:t>
                      </a:r>
                      <a:endParaRPr kumimoji="1" lang="ja-JP" alt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</a:tr>
              <a:tr h="272542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- FRI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 algn="r"/>
                      <a:r>
                        <a:rPr kumimoji="1" lang="en-US" altLang="ja-JP" sz="1600" dirty="0" smtClean="0">
                          <a:solidFill>
                            <a:srgbClr val="FFFFFF"/>
                          </a:solidFill>
                        </a:rPr>
                        <a:t>4</a:t>
                      </a:r>
                      <a:endParaRPr kumimoji="1" lang="ja-JP" alt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</a:tr>
              <a:tr h="272542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- Starburst gal.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 algn="r"/>
                      <a:r>
                        <a:rPr kumimoji="1" lang="en-US" altLang="ja-JP" sz="1600" dirty="0" smtClean="0">
                          <a:solidFill>
                            <a:srgbClr val="FFFFFF"/>
                          </a:solidFill>
                        </a:rPr>
                        <a:t>2</a:t>
                      </a:r>
                      <a:endParaRPr kumimoji="1" lang="ja-JP" alt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</a:tr>
              <a:tr h="272542">
                <a:tc>
                  <a:txBody>
                    <a:bodyPr/>
                    <a:lstStyle/>
                    <a:p>
                      <a:endParaRPr kumimoji="1" lang="ja-JP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 algn="r"/>
                      <a:endParaRPr kumimoji="1" lang="ja-JP" altLang="en-US" sz="1100" dirty="0"/>
                    </a:p>
                  </a:txBody>
                  <a:tcPr/>
                </a:tc>
              </a:tr>
              <a:tr h="272542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solidFill>
                            <a:srgbClr val="CCFFCC"/>
                          </a:solidFill>
                        </a:rPr>
                        <a:t>UNID</a:t>
                      </a:r>
                      <a:endParaRPr kumimoji="1" lang="ja-JP" altLang="en-US" sz="1600" dirty="0">
                        <a:solidFill>
                          <a:srgbClr val="CCFF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/>
                      <a:r>
                        <a:rPr kumimoji="1" lang="en-US" altLang="ja-JP" sz="1600" dirty="0" smtClean="0">
                          <a:solidFill>
                            <a:srgbClr val="CCFFCC"/>
                          </a:solidFill>
                        </a:rPr>
                        <a:t>35</a:t>
                      </a:r>
                      <a:endParaRPr kumimoji="1" lang="ja-JP" altLang="en-US" sz="1600" dirty="0">
                        <a:solidFill>
                          <a:srgbClr val="CCFFCC"/>
                        </a:solidFill>
                      </a:endParaRPr>
                    </a:p>
                  </a:txBody>
                  <a:tcPr/>
                </a:tc>
              </a:tr>
              <a:tr h="272542">
                <a:tc>
                  <a:txBody>
                    <a:bodyPr/>
                    <a:lstStyle/>
                    <a:p>
                      <a:endParaRPr lang="ja-JP" altLang="en-US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ja-JP" altLang="en-US" sz="1100" dirty="0"/>
                    </a:p>
                  </a:txBody>
                  <a:tcPr/>
                </a:tc>
              </a:tr>
              <a:tr h="272542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solidFill>
                            <a:srgbClr val="FFFF00"/>
                          </a:solidFill>
                        </a:rPr>
                        <a:t>Total</a:t>
                      </a:r>
                      <a:endParaRPr kumimoji="1" lang="ja-JP" altLang="en-US" sz="16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solidFill>
                            <a:srgbClr val="FFFF00"/>
                          </a:solidFill>
                        </a:rPr>
                        <a:t>176</a:t>
                      </a:r>
                      <a:endParaRPr kumimoji="1" lang="ja-JP" altLang="en-US" sz="16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グラフ 8"/>
          <p:cNvGraphicFramePr/>
          <p:nvPr>
            <p:extLst>
              <p:ext uri="{D42A27DB-BD31-4B8C-83A1-F6EECF244321}">
                <p14:modId xmlns:p14="http://schemas.microsoft.com/office/powerpoint/2010/main" val="2143599066"/>
              </p:ext>
            </p:extLst>
          </p:nvPr>
        </p:nvGraphicFramePr>
        <p:xfrm>
          <a:off x="0" y="4183228"/>
          <a:ext cx="3175000" cy="23283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グラフ 12"/>
          <p:cNvGraphicFramePr/>
          <p:nvPr>
            <p:extLst>
              <p:ext uri="{D42A27DB-BD31-4B8C-83A1-F6EECF244321}">
                <p14:modId xmlns:p14="http://schemas.microsoft.com/office/powerpoint/2010/main" val="643348938"/>
              </p:ext>
            </p:extLst>
          </p:nvPr>
        </p:nvGraphicFramePr>
        <p:xfrm>
          <a:off x="3175000" y="4191000"/>
          <a:ext cx="3198606" cy="24835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360167" y="6453938"/>
            <a:ext cx="4439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40% </a:t>
            </a:r>
            <a:r>
              <a:rPr lang="en-US" altLang="ja-JP" dirty="0" err="1" smtClean="0"/>
              <a:t>Extragal</a:t>
            </a:r>
            <a:r>
              <a:rPr lang="en-US" altLang="ja-JP" dirty="0" smtClean="0"/>
              <a:t>. </a:t>
            </a:r>
            <a:r>
              <a:rPr kumimoji="1" lang="en-US" altLang="ja-JP" dirty="0" smtClean="0">
                <a:solidFill>
                  <a:srgbClr val="FF0000"/>
                </a:solidFill>
              </a:rPr>
              <a:t>40% Galactic + 20% UNID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321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8277754" cy="869541"/>
          </a:xfrm>
        </p:spPr>
        <p:txBody>
          <a:bodyPr/>
          <a:lstStyle/>
          <a:p>
            <a:r>
              <a:rPr lang="en-US" altLang="ja-JP" dirty="0" smtClean="0"/>
              <a:t>Galactic Science with  </a:t>
            </a:r>
            <a:r>
              <a:rPr lang="en-US" altLang="ja-JP" dirty="0" err="1" smtClean="0"/>
              <a:t>TeV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γ</a:t>
            </a:r>
            <a:r>
              <a:rPr lang="en-US" altLang="ja-JP" dirty="0" smtClean="0"/>
              <a:t>-rays</a:t>
            </a:r>
            <a:r>
              <a:rPr lang="en-US" altLang="ja-JP" dirty="0" smtClean="0"/>
              <a:t> </a:t>
            </a:r>
            <a:endParaRPr kumimoji="1" lang="ja-JP" altLang="en-US" dirty="0"/>
          </a:p>
        </p:txBody>
      </p:sp>
      <p:pic>
        <p:nvPicPr>
          <p:cNvPr id="6" name="図 5" descr="スクリーンショット 2016-12-06 19.24.3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573" y="1437225"/>
            <a:ext cx="3796595" cy="3014266"/>
          </a:xfrm>
          <a:prstGeom prst="rect">
            <a:avLst/>
          </a:prstGeom>
        </p:spPr>
      </p:pic>
      <p:pic>
        <p:nvPicPr>
          <p:cNvPr id="7" name="図 6" descr="CrabChandr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052" y="5196488"/>
            <a:ext cx="1513846" cy="1513846"/>
          </a:xfrm>
          <a:prstGeom prst="rect">
            <a:avLst/>
          </a:prstGeom>
        </p:spPr>
      </p:pic>
      <p:pic>
        <p:nvPicPr>
          <p:cNvPr id="8" name="図 7" descr="LightCurve_E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898" y="5162350"/>
            <a:ext cx="2480102" cy="1547984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10724" y="1353635"/>
            <a:ext cx="51906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dirty="0" smtClean="0"/>
              <a:t>Search for </a:t>
            </a:r>
            <a:r>
              <a:rPr lang="en-US" altLang="ja-JP" dirty="0" smtClean="0"/>
              <a:t>Origin</a:t>
            </a:r>
            <a:r>
              <a:rPr lang="en-US" altLang="ja-JP" dirty="0" smtClean="0"/>
              <a:t>s</a:t>
            </a:r>
            <a:r>
              <a:rPr lang="en-US" altLang="ja-JP" dirty="0" smtClean="0"/>
              <a:t> </a:t>
            </a:r>
            <a:r>
              <a:rPr lang="en-US" altLang="ja-JP" dirty="0" smtClean="0"/>
              <a:t>of Cosmic Rays up to </a:t>
            </a:r>
            <a:r>
              <a:rPr lang="en-US" altLang="ja-JP" dirty="0" smtClean="0"/>
              <a:t>knee</a:t>
            </a:r>
            <a:r>
              <a:rPr lang="en-US" altLang="ja-JP" dirty="0" smtClean="0"/>
              <a:t> energies</a:t>
            </a:r>
          </a:p>
          <a:p>
            <a:pPr lvl="1"/>
            <a:endParaRPr lang="en-US" altLang="ja-JP" dirty="0"/>
          </a:p>
          <a:p>
            <a:pPr lvl="1"/>
            <a:r>
              <a:rPr lang="en-US" altLang="ja-JP" dirty="0" smtClean="0"/>
              <a:t> They should exhibit </a:t>
            </a:r>
          </a:p>
          <a:p>
            <a:pPr marL="742950" lvl="1" indent="-285750">
              <a:buFont typeface="Arial"/>
              <a:buChar char="•"/>
            </a:pPr>
            <a:r>
              <a:rPr lang="en-US" altLang="ja-JP" dirty="0" smtClean="0"/>
              <a:t>VHE emission   </a:t>
            </a:r>
          </a:p>
          <a:p>
            <a:pPr marL="742950" lvl="1" indent="-285750">
              <a:buFont typeface="Arial"/>
              <a:buChar char="•"/>
            </a:pPr>
            <a:r>
              <a:rPr lang="en-US" altLang="ja-JP" dirty="0"/>
              <a:t>f</a:t>
            </a:r>
            <a:r>
              <a:rPr lang="en-US" altLang="ja-JP" dirty="0" smtClean="0"/>
              <a:t>rom </a:t>
            </a:r>
            <a:r>
              <a:rPr lang="en-US" altLang="ja-JP" dirty="0" err="1" smtClean="0"/>
              <a:t>hadronic</a:t>
            </a:r>
            <a:r>
              <a:rPr lang="en-US" altLang="ja-JP" dirty="0" smtClean="0"/>
              <a:t> interaction</a:t>
            </a:r>
          </a:p>
          <a:p>
            <a:pPr marL="742950" lvl="1" indent="-285750">
              <a:buFont typeface="Arial"/>
              <a:buChar char="•"/>
            </a:pPr>
            <a:r>
              <a:rPr lang="en-US" altLang="ja-JP" dirty="0" smtClean="0"/>
              <a:t>extending up to 100 </a:t>
            </a:r>
            <a:r>
              <a:rPr lang="en-US" altLang="ja-JP" dirty="0" err="1" smtClean="0"/>
              <a:t>TeV</a:t>
            </a:r>
            <a:endParaRPr lang="en-US" altLang="ja-JP" dirty="0"/>
          </a:p>
          <a:p>
            <a:pPr marL="742950" lvl="1" indent="-285750">
              <a:buFont typeface="Arial"/>
              <a:buChar char="•"/>
            </a:pPr>
            <a:endParaRPr lang="en-US" altLang="ja-JP" dirty="0" smtClean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0724" y="4273158"/>
            <a:ext cx="520346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2</a:t>
            </a:r>
            <a:r>
              <a:rPr lang="en-US" altLang="ja-JP" dirty="0" smtClean="0"/>
              <a:t>. </a:t>
            </a:r>
            <a:r>
              <a:rPr lang="ja-JP" altLang="en-US" dirty="0" smtClean="0"/>
              <a:t> </a:t>
            </a:r>
            <a:r>
              <a:rPr lang="en-US" altLang="ja-JP" dirty="0" smtClean="0"/>
              <a:t>Physics of different types of extreme objects</a:t>
            </a:r>
          </a:p>
          <a:p>
            <a:endParaRPr kumimoji="1" lang="en-US" altLang="ja-JP" dirty="0"/>
          </a:p>
          <a:p>
            <a:pPr lvl="1"/>
            <a:r>
              <a:rPr lang="en-US" altLang="ja-JP" dirty="0" smtClean="0"/>
              <a:t>SNR – detailed study of shock acceleration</a:t>
            </a:r>
          </a:p>
          <a:p>
            <a:pPr lvl="1"/>
            <a:r>
              <a:rPr kumimoji="1" lang="en-US" altLang="ja-JP" dirty="0" smtClean="0"/>
              <a:t>Pulsar – neutron star magnetosphere</a:t>
            </a:r>
          </a:p>
          <a:p>
            <a:pPr lvl="1"/>
            <a:r>
              <a:rPr lang="en-US" altLang="ja-JP" dirty="0" smtClean="0"/>
              <a:t>PWN – pulsar wind termination</a:t>
            </a:r>
          </a:p>
          <a:p>
            <a:pPr lvl="1"/>
            <a:r>
              <a:rPr kumimoji="1" lang="en-US" altLang="ja-JP" dirty="0" smtClean="0"/>
              <a:t>Binary – cyclic study of different conditions</a:t>
            </a:r>
          </a:p>
          <a:p>
            <a:pPr lvl="1"/>
            <a:r>
              <a:rPr lang="en-US" altLang="ja-JP" dirty="0" smtClean="0"/>
              <a:t>Cluster – collective effect of objects</a:t>
            </a:r>
          </a:p>
          <a:p>
            <a:pPr lvl="1"/>
            <a:r>
              <a:rPr kumimoji="1" lang="en-US" altLang="ja-JP" dirty="0" smtClean="0"/>
              <a:t>Galactic Center – supermassive black hole</a:t>
            </a:r>
            <a:endParaRPr kumimoji="1" lang="ja-JP" altLang="en-US" dirty="0"/>
          </a:p>
        </p:txBody>
      </p:sp>
      <p:sp>
        <p:nvSpPr>
          <p:cNvPr id="3" name="ドーナツ 2"/>
          <p:cNvSpPr/>
          <p:nvPr/>
        </p:nvSpPr>
        <p:spPr>
          <a:xfrm>
            <a:off x="3662138" y="2527541"/>
            <a:ext cx="289187" cy="261788"/>
          </a:xfrm>
          <a:prstGeom prst="donu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" name="二等辺三角形 4"/>
          <p:cNvSpPr/>
          <p:nvPr/>
        </p:nvSpPr>
        <p:spPr>
          <a:xfrm>
            <a:off x="3699857" y="2814479"/>
            <a:ext cx="251468" cy="261389"/>
          </a:xfrm>
          <a:prstGeom prst="triangl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乗算記号 10"/>
          <p:cNvSpPr/>
          <p:nvPr/>
        </p:nvSpPr>
        <p:spPr>
          <a:xfrm>
            <a:off x="3662138" y="3015676"/>
            <a:ext cx="352055" cy="427544"/>
          </a:xfrm>
          <a:prstGeom prst="mathMultiply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926182" y="2445147"/>
            <a:ext cx="829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m</a:t>
            </a:r>
            <a:r>
              <a:rPr kumimoji="1" lang="en-US" altLang="ja-JP" dirty="0" smtClean="0">
                <a:solidFill>
                  <a:srgbClr val="FF0000"/>
                </a:solidFill>
              </a:rPr>
              <a:t>any!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926179" y="2751604"/>
            <a:ext cx="946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008000"/>
                </a:solidFill>
              </a:rPr>
              <a:t>several 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930265" y="3020336"/>
            <a:ext cx="757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one!?</a:t>
            </a:r>
            <a:r>
              <a:rPr lang="en-US" altLang="ja-JP" dirty="0" smtClean="0">
                <a:solidFill>
                  <a:srgbClr val="008000"/>
                </a:solidFill>
              </a:rPr>
              <a:t> 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625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SN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024" y="1238702"/>
            <a:ext cx="2687094" cy="202875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Supernova Remnants (</a:t>
            </a:r>
            <a:r>
              <a:rPr kumimoji="1" lang="en-US" altLang="ja-JP" dirty="0" smtClean="0"/>
              <a:t>2</a:t>
            </a:r>
            <a:r>
              <a:rPr kumimoji="1" lang="en-US" altLang="ja-JP" dirty="0" smtClean="0"/>
              <a:t>4</a:t>
            </a:r>
            <a:r>
              <a:rPr kumimoji="1" lang="en-US" altLang="ja-JP" dirty="0" smtClean="0"/>
              <a:t> </a:t>
            </a:r>
            <a:r>
              <a:rPr kumimoji="1" lang="en-US" altLang="ja-JP" dirty="0" smtClean="0"/>
              <a:t>detected)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38668" y="1320632"/>
            <a:ext cx="81686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>
              <a:buFont typeface="Wingdings" charset="2"/>
              <a:buChar char="n"/>
            </a:pPr>
            <a:r>
              <a:rPr lang="en-US" altLang="ja-JP" dirty="0" smtClean="0"/>
              <a:t>Supernova Remnants:</a:t>
            </a:r>
            <a:r>
              <a:rPr kumimoji="1" lang="en-US" altLang="ja-JP" dirty="0" smtClean="0"/>
              <a:t> </a:t>
            </a:r>
            <a:r>
              <a:rPr lang="en-US" altLang="ja-JP" dirty="0" smtClean="0"/>
              <a:t> ~400 in </a:t>
            </a:r>
            <a:r>
              <a:rPr lang="en-US" altLang="ja-JP" dirty="0"/>
              <a:t>the </a:t>
            </a:r>
            <a:r>
              <a:rPr lang="en-US" altLang="ja-JP" dirty="0" smtClean="0"/>
              <a:t>Galaxy (</a:t>
            </a:r>
            <a:r>
              <a:rPr lang="en-US" altLang="ja-JP" dirty="0" err="1" smtClean="0"/>
              <a:t>SNRcat</a:t>
            </a:r>
            <a:r>
              <a:rPr lang="en-US" altLang="ja-JP" dirty="0" smtClean="0"/>
              <a:t>).</a:t>
            </a:r>
          </a:p>
          <a:p>
            <a:pPr marL="742950" lvl="2" indent="-285750">
              <a:buFont typeface="Wingdings" charset="2"/>
              <a:buChar char="Ø"/>
            </a:pPr>
            <a:r>
              <a:rPr lang="en-US" altLang="ja-JP" dirty="0" smtClean="0"/>
              <a:t>Shock wave accelerates proton </a:t>
            </a:r>
            <a:r>
              <a:rPr lang="en-US" altLang="ja-JP" dirty="0"/>
              <a:t>a</a:t>
            </a:r>
            <a:r>
              <a:rPr lang="en-US" altLang="ja-JP" dirty="0" smtClean="0"/>
              <a:t>nd e- up to </a:t>
            </a:r>
            <a:r>
              <a:rPr lang="en-US" altLang="ja-JP" dirty="0" err="1" smtClean="0"/>
              <a:t>PeV</a:t>
            </a:r>
            <a:r>
              <a:rPr lang="en-US" altLang="ja-JP" dirty="0" smtClean="0"/>
              <a:t>.</a:t>
            </a:r>
            <a:endParaRPr lang="en-US" altLang="ja-JP" dirty="0" smtClean="0"/>
          </a:p>
          <a:p>
            <a:pPr marL="742950" lvl="2" indent="-285750">
              <a:buFont typeface="Wingdings" charset="2"/>
              <a:buChar char="Ø"/>
            </a:pPr>
            <a:r>
              <a:rPr lang="en-US" altLang="ja-JP" dirty="0" smtClean="0"/>
              <a:t>Thought to be origins of galactic CR.</a:t>
            </a:r>
          </a:p>
          <a:p>
            <a:pPr marL="742950" lvl="2" indent="-285750">
              <a:buFont typeface="Wingdings" charset="2"/>
              <a:buChar char="Ø"/>
            </a:pPr>
            <a:r>
              <a:rPr lang="en-US" altLang="ja-JP" dirty="0" smtClean="0"/>
              <a:t>4 </a:t>
            </a:r>
            <a:r>
              <a:rPr lang="en-US" altLang="ja-JP" dirty="0"/>
              <a:t>types</a:t>
            </a:r>
            <a:r>
              <a:rPr lang="en-US" altLang="ja-JP" dirty="0" smtClean="0"/>
              <a:t>,</a:t>
            </a:r>
          </a:p>
          <a:p>
            <a:pPr marL="1200150" lvl="3" indent="-285750">
              <a:buFont typeface="Arial"/>
              <a:buChar char="•"/>
            </a:pPr>
            <a:r>
              <a:rPr lang="en-US" altLang="ja-JP" dirty="0" smtClean="0"/>
              <a:t>Shell</a:t>
            </a:r>
            <a:r>
              <a:rPr lang="en-US" altLang="ja-JP" dirty="0"/>
              <a:t>-type(~</a:t>
            </a:r>
            <a:r>
              <a:rPr lang="en-US" altLang="ja-JP" dirty="0" smtClean="0"/>
              <a:t>250)</a:t>
            </a:r>
            <a:r>
              <a:rPr lang="en-US" altLang="ja-JP" dirty="0"/>
              <a:t>, </a:t>
            </a:r>
            <a:endParaRPr lang="en-US" altLang="ja-JP" dirty="0" smtClean="0"/>
          </a:p>
          <a:p>
            <a:pPr marL="1200150" lvl="3" indent="-285750">
              <a:buFont typeface="Arial"/>
              <a:buChar char="•"/>
            </a:pPr>
            <a:r>
              <a:rPr lang="en-US" altLang="ja-JP" dirty="0" smtClean="0"/>
              <a:t>Filled (mainly PWN, ~50)</a:t>
            </a:r>
            <a:r>
              <a:rPr lang="en-US" altLang="ja-JP" dirty="0"/>
              <a:t>, </a:t>
            </a:r>
            <a:endParaRPr lang="en-US" altLang="ja-JP" dirty="0" smtClean="0"/>
          </a:p>
          <a:p>
            <a:pPr marL="1200150" lvl="3" indent="-285750">
              <a:buFont typeface="Arial"/>
              <a:buChar char="•"/>
            </a:pPr>
            <a:r>
              <a:rPr lang="en-US" altLang="ja-JP" dirty="0" err="1" smtClean="0"/>
              <a:t>Plerionic</a:t>
            </a:r>
            <a:r>
              <a:rPr lang="en-US" altLang="ja-JP" dirty="0" smtClean="0"/>
              <a:t> Composite (</a:t>
            </a:r>
            <a:r>
              <a:rPr lang="en-US" altLang="ja-JP" dirty="0" err="1" smtClean="0"/>
              <a:t>PWN+Shell</a:t>
            </a:r>
            <a:r>
              <a:rPr lang="en-US" altLang="ja-JP" dirty="0" smtClean="0"/>
              <a:t>, ~50)</a:t>
            </a:r>
          </a:p>
          <a:p>
            <a:pPr marL="1200150" lvl="3" indent="-285750">
              <a:buFont typeface="Arial"/>
              <a:buChar char="•"/>
            </a:pPr>
            <a:r>
              <a:rPr lang="en-US" altLang="ja-JP" dirty="0" smtClean="0"/>
              <a:t>Mixed Morphology (Thermal X-ray at center + Radio Shell, ~40)</a:t>
            </a: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034625"/>
              </p:ext>
            </p:extLst>
          </p:nvPr>
        </p:nvGraphicFramePr>
        <p:xfrm>
          <a:off x="338668" y="4153489"/>
          <a:ext cx="8653875" cy="2392680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1515314"/>
                <a:gridCol w="1707999"/>
                <a:gridCol w="3678768"/>
                <a:gridCol w="488071"/>
                <a:gridCol w="295674"/>
                <a:gridCol w="300481"/>
                <a:gridCol w="667568"/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baseline="0" dirty="0" smtClean="0"/>
                        <a:t>Type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# of VHE </a:t>
                      </a:r>
                      <a:r>
                        <a:rPr kumimoji="1" lang="en-US" altLang="ja-JP" dirty="0" err="1" smtClean="0"/>
                        <a:t>srcs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dirty="0" err="1" smtClean="0"/>
                        <a:t>Tev</a:t>
                      </a:r>
                      <a:r>
                        <a:rPr lang="en-US" altLang="ja-JP" dirty="0" smtClean="0"/>
                        <a:t> Source</a:t>
                      </a:r>
                      <a:endParaRPr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Shell-type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dirty="0" smtClean="0"/>
                        <a:t>15</a:t>
                      </a:r>
                      <a:endParaRPr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dirty="0" err="1" smtClean="0"/>
                        <a:t>Tycho</a:t>
                      </a:r>
                      <a:r>
                        <a:rPr lang="en-US" altLang="ja-JP" dirty="0" smtClean="0"/>
                        <a:t>, </a:t>
                      </a:r>
                      <a:r>
                        <a:rPr lang="en-US" altLang="ja-JP" dirty="0" err="1" smtClean="0"/>
                        <a:t>Cas</a:t>
                      </a:r>
                      <a:r>
                        <a:rPr lang="en-US" altLang="ja-JP" dirty="0" smtClean="0"/>
                        <a:t> A, SN1006,</a:t>
                      </a:r>
                      <a:r>
                        <a:rPr lang="en-US" altLang="ja-JP" baseline="0" dirty="0" smtClean="0"/>
                        <a:t> Vela Jr. </a:t>
                      </a:r>
                      <a:r>
                        <a:rPr lang="en-US" altLang="ja-JP" baseline="0" dirty="0" err="1" smtClean="0"/>
                        <a:t>etc</a:t>
                      </a:r>
                      <a:endParaRPr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baseline="0" dirty="0" smtClean="0"/>
                        <a:t>Filled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dirty="0" smtClean="0"/>
                        <a:t>-</a:t>
                      </a:r>
                      <a:endParaRPr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baseline="0" dirty="0" smtClean="0"/>
                        <a:t>Counted as PWN</a:t>
                      </a:r>
                      <a:endParaRPr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Mixed</a:t>
                      </a:r>
                      <a:r>
                        <a:rPr kumimoji="1" lang="en-US" altLang="ja-JP" baseline="0" dirty="0" smtClean="0"/>
                        <a:t> Morphology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8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IC443, W28 (4 sources around), W49B,</a:t>
                      </a:r>
                      <a:r>
                        <a:rPr kumimoji="1" lang="en-US" altLang="ja-JP" baseline="0" dirty="0" smtClean="0"/>
                        <a:t> W51?, CTB37A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Plerionic</a:t>
                      </a:r>
                      <a:r>
                        <a:rPr kumimoji="1" lang="en-US" altLang="ja-JP" baseline="0" dirty="0" smtClean="0"/>
                        <a:t> Composite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G015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1201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Diffusive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Shock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Acceleration</a:t>
            </a:r>
            <a:endParaRPr kumimoji="1" lang="ja-JP" altLang="en-US" dirty="0"/>
          </a:p>
        </p:txBody>
      </p:sp>
      <p:pic>
        <p:nvPicPr>
          <p:cNvPr id="5" name="図 4" descr="スクリーンショット 2016-12-09 15.52.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426" y="954340"/>
            <a:ext cx="2769288" cy="2554862"/>
          </a:xfrm>
          <a:prstGeom prst="rect">
            <a:avLst/>
          </a:prstGeom>
        </p:spPr>
      </p:pic>
      <p:graphicFrame>
        <p:nvGraphicFramePr>
          <p:cNvPr id="6" name="オブジェクト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5535369"/>
              </p:ext>
            </p:extLst>
          </p:nvPr>
        </p:nvGraphicFramePr>
        <p:xfrm>
          <a:off x="326090" y="1529278"/>
          <a:ext cx="1785938" cy="2287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1" name="数式" r:id="rId4" imgW="876300" imgH="1257300" progId="Equation.3">
                  <p:embed/>
                </p:oleObj>
              </mc:Choice>
              <mc:Fallback>
                <p:oleObj name="数式" r:id="rId4" imgW="876300" imgH="1257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6090" y="1529278"/>
                        <a:ext cx="1785938" cy="2287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オブジェクト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9209796"/>
              </p:ext>
            </p:extLst>
          </p:nvPr>
        </p:nvGraphicFramePr>
        <p:xfrm>
          <a:off x="266326" y="3995966"/>
          <a:ext cx="1344612" cy="1062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2" name="数式" r:id="rId6" imgW="660400" imgH="584200" progId="Equation.3">
                  <p:embed/>
                </p:oleObj>
              </mc:Choice>
              <mc:Fallback>
                <p:oleObj name="数式" r:id="rId6" imgW="660400" imgH="584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66326" y="3995966"/>
                        <a:ext cx="1344612" cy="1062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テキスト ボックス 7"/>
          <p:cNvSpPr txBox="1"/>
          <p:nvPr/>
        </p:nvSpPr>
        <p:spPr>
          <a:xfrm>
            <a:off x="2450353" y="1330182"/>
            <a:ext cx="1720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Shock velocity</a:t>
            </a:r>
            <a:endParaRPr kumimoji="1" lang="ja-JP" altLang="en-US" dirty="0"/>
          </a:p>
        </p:txBody>
      </p:sp>
      <p:cxnSp>
        <p:nvCxnSpPr>
          <p:cNvPr id="10" name="直線矢印コネクタ 9"/>
          <p:cNvCxnSpPr/>
          <p:nvPr/>
        </p:nvCxnSpPr>
        <p:spPr>
          <a:xfrm flipH="1">
            <a:off x="1419412" y="1514848"/>
            <a:ext cx="1030941" cy="2048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2315884" y="1976816"/>
            <a:ext cx="1670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Larmor</a:t>
            </a:r>
            <a:r>
              <a:rPr kumimoji="1" lang="en-US" altLang="ja-JP" dirty="0" smtClean="0"/>
              <a:t> radius</a:t>
            </a:r>
            <a:endParaRPr kumimoji="1" lang="ja-JP" altLang="en-US" dirty="0"/>
          </a:p>
        </p:txBody>
      </p:sp>
      <p:cxnSp>
        <p:nvCxnSpPr>
          <p:cNvPr id="12" name="直線矢印コネクタ 11"/>
          <p:cNvCxnSpPr/>
          <p:nvPr/>
        </p:nvCxnSpPr>
        <p:spPr>
          <a:xfrm flipH="1">
            <a:off x="1284943" y="2176423"/>
            <a:ext cx="1030941" cy="2048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1610938" y="3995966"/>
            <a:ext cx="2508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Free expansion phase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618018" y="4627750"/>
            <a:ext cx="2244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Sedov</a:t>
            </a:r>
            <a:r>
              <a:rPr kumimoji="1" lang="en-US" altLang="ja-JP" dirty="0" smtClean="0"/>
              <a:t> Taylor phase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-38144" y="5420436"/>
            <a:ext cx="93923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kumimoji="1" lang="en-US" altLang="ja-JP" dirty="0" smtClean="0"/>
              <a:t>Acceleration efficiency is highest during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Free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expansion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phase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(&lt; 100 </a:t>
            </a:r>
            <a:r>
              <a:rPr kumimoji="1" lang="en-US" altLang="ja-JP" dirty="0" err="1" smtClean="0"/>
              <a:t>yr</a:t>
            </a:r>
            <a:r>
              <a:rPr kumimoji="1" lang="en-US" altLang="ja-JP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ja-JP" dirty="0" smtClean="0"/>
              <a:t>Maximum attainable energy is already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achieved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at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the transition time to </a:t>
            </a:r>
            <a:r>
              <a:rPr kumimoji="1" lang="en-US" altLang="ja-JP" dirty="0" err="1" smtClean="0"/>
              <a:t>Sedov</a:t>
            </a:r>
            <a:r>
              <a:rPr kumimoji="1" lang="en-US" altLang="ja-JP" dirty="0" smtClean="0"/>
              <a:t> Phase</a:t>
            </a:r>
          </a:p>
          <a:p>
            <a:pPr marL="285750" indent="-285750">
              <a:buFont typeface="Arial"/>
              <a:buChar char="•"/>
            </a:pPr>
            <a:r>
              <a:rPr lang="en-US" altLang="ja-JP" dirty="0" smtClean="0"/>
              <a:t>During </a:t>
            </a:r>
            <a:r>
              <a:rPr lang="en-US" altLang="ja-JP" dirty="0" err="1" smtClean="0"/>
              <a:t>Sedov</a:t>
            </a:r>
            <a:r>
              <a:rPr lang="en-US" altLang="ja-JP" dirty="0" smtClean="0"/>
              <a:t> phase, efficiency decays </a:t>
            </a:r>
            <a:r>
              <a:rPr lang="en-US" altLang="ja-JP" dirty="0" err="1" smtClean="0"/>
              <a:t>rapidlyin</a:t>
            </a:r>
            <a:r>
              <a:rPr lang="en-US" altLang="ja-JP" dirty="0" smtClean="0"/>
              <a:t> time.</a:t>
            </a:r>
            <a:endParaRPr kumimoji="1" lang="ja-JP" altLang="en-US" dirty="0"/>
          </a:p>
        </p:txBody>
      </p:sp>
      <p:pic>
        <p:nvPicPr>
          <p:cNvPr id="16" name="図 15" descr="スクリーンショット 2016-12-09 19.50.12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50" y="6299145"/>
            <a:ext cx="8699500" cy="546100"/>
          </a:xfrm>
          <a:prstGeom prst="rect">
            <a:avLst/>
          </a:prstGeom>
        </p:spPr>
      </p:pic>
      <p:sp>
        <p:nvSpPr>
          <p:cNvPr id="21" name="テキスト ボックス 20"/>
          <p:cNvSpPr txBox="1"/>
          <p:nvPr/>
        </p:nvSpPr>
        <p:spPr>
          <a:xfrm rot="604076">
            <a:off x="7141883" y="6114478"/>
            <a:ext cx="2105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Possible</a:t>
            </a:r>
            <a:r>
              <a:rPr kumimoji="1" lang="ja-JP" altLang="en-US" dirty="0" smtClean="0">
                <a:solidFill>
                  <a:srgbClr val="FF0000"/>
                </a:solidFill>
              </a:rPr>
              <a:t> </a:t>
            </a:r>
            <a:r>
              <a:rPr kumimoji="1" lang="en-US" altLang="ja-JP" dirty="0" err="1" smtClean="0">
                <a:solidFill>
                  <a:srgbClr val="FF0000"/>
                </a:solidFill>
              </a:rPr>
              <a:t>Pevatron</a:t>
            </a:r>
            <a:r>
              <a:rPr kumimoji="1" lang="en-US" altLang="ja-JP" dirty="0" smtClean="0">
                <a:solidFill>
                  <a:srgbClr val="FF0000"/>
                </a:solidFill>
              </a:rPr>
              <a:t>!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pic>
        <p:nvPicPr>
          <p:cNvPr id="22" name="図 21" descr="EmaxVsAge.g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612" y="3152597"/>
            <a:ext cx="2447538" cy="2353402"/>
          </a:xfrm>
          <a:prstGeom prst="rect">
            <a:avLst/>
          </a:prstGeom>
        </p:spPr>
      </p:pic>
      <p:sp>
        <p:nvSpPr>
          <p:cNvPr id="23" name="テキスト ボックス 22"/>
          <p:cNvSpPr txBox="1"/>
          <p:nvPr/>
        </p:nvSpPr>
        <p:spPr>
          <a:xfrm rot="604076">
            <a:off x="3878811" y="3445421"/>
            <a:ext cx="208666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0000FF"/>
                </a:solidFill>
              </a:rPr>
              <a:t>Super-simplified</a:t>
            </a:r>
            <a:endParaRPr kumimoji="1" lang="ja-JP" altLang="en-US" b="1" dirty="0">
              <a:solidFill>
                <a:srgbClr val="0000FF"/>
              </a:solidFill>
            </a:endParaRPr>
          </a:p>
        </p:txBody>
      </p:sp>
      <p:cxnSp>
        <p:nvCxnSpPr>
          <p:cNvPr id="25" name="直線コネクタ 24"/>
          <p:cNvCxnSpPr/>
          <p:nvPr/>
        </p:nvCxnSpPr>
        <p:spPr>
          <a:xfrm>
            <a:off x="7384594" y="3187309"/>
            <a:ext cx="0" cy="2109942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>
            <a:off x="6521299" y="4735472"/>
            <a:ext cx="10357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/>
              <a:t>Free </a:t>
            </a:r>
          </a:p>
          <a:p>
            <a:r>
              <a:rPr kumimoji="1" lang="en-US" altLang="ja-JP" sz="1400" dirty="0" smtClean="0"/>
              <a:t>expansion</a:t>
            </a:r>
            <a:endParaRPr kumimoji="1" lang="ja-JP" altLang="en-US" sz="1400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7560319" y="4746809"/>
            <a:ext cx="7052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err="1" smtClean="0"/>
              <a:t>Sedov</a:t>
            </a:r>
            <a:r>
              <a:rPr lang="en-US" altLang="ja-JP" sz="1400" dirty="0" smtClean="0"/>
              <a:t> </a:t>
            </a:r>
          </a:p>
          <a:p>
            <a:r>
              <a:rPr lang="en-US" altLang="ja-JP" sz="1400" dirty="0" smtClean="0"/>
              <a:t>Taylor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6606053" y="3433104"/>
            <a:ext cx="77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Emax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58422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ja-JP" dirty="0" smtClean="0"/>
              <a:t>S</a:t>
            </a:r>
            <a:r>
              <a:rPr lang="en-US" altLang="ja-JP" dirty="0" err="1" smtClean="0"/>
              <a:t>pectrum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vs</a:t>
            </a:r>
            <a:r>
              <a:rPr lang="en-US" altLang="ja-JP" dirty="0" smtClean="0"/>
              <a:t> Age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pic>
        <p:nvPicPr>
          <p:cNvPr id="6" name="図 5" descr="スクリーンショット 2015-12-29 21.03.3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77" y="1474849"/>
            <a:ext cx="7163180" cy="4540044"/>
          </a:xfrm>
          <a:prstGeom prst="rect">
            <a:avLst/>
          </a:prstGeom>
        </p:spPr>
      </p:pic>
      <p:sp>
        <p:nvSpPr>
          <p:cNvPr id="7" name="右中かっこ 6"/>
          <p:cNvSpPr/>
          <p:nvPr/>
        </p:nvSpPr>
        <p:spPr>
          <a:xfrm>
            <a:off x="6364852" y="2384803"/>
            <a:ext cx="239990" cy="491250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754428" y="2384803"/>
            <a:ext cx="841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~Shell</a:t>
            </a:r>
            <a:endParaRPr kumimoji="1" lang="ja-JP" altLang="en-US" dirty="0"/>
          </a:p>
        </p:txBody>
      </p:sp>
      <p:sp>
        <p:nvSpPr>
          <p:cNvPr id="9" name="右中かっこ 8"/>
          <p:cNvSpPr/>
          <p:nvPr/>
        </p:nvSpPr>
        <p:spPr>
          <a:xfrm>
            <a:off x="6371270" y="1532921"/>
            <a:ext cx="233572" cy="671566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676858" y="1684863"/>
            <a:ext cx="2351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~Mixed Morphology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98474" y="6014893"/>
            <a:ext cx="77923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Young (thus efficient accelerator) are bright in </a:t>
            </a:r>
            <a:r>
              <a:rPr kumimoji="1" lang="en-US" altLang="ja-JP" dirty="0" err="1" smtClean="0"/>
              <a:t>TeV</a:t>
            </a:r>
            <a:r>
              <a:rPr kumimoji="1" lang="en-US" altLang="ja-JP" dirty="0" smtClean="0"/>
              <a:t>.</a:t>
            </a:r>
          </a:p>
          <a:p>
            <a:r>
              <a:rPr lang="en-US" altLang="ja-JP" dirty="0" smtClean="0"/>
              <a:t>However, no</a:t>
            </a:r>
            <a:r>
              <a:rPr lang="ja-JP" altLang="en-US" dirty="0" smtClean="0"/>
              <a:t> </a:t>
            </a:r>
            <a:r>
              <a:rPr lang="en-US" altLang="ja-JP" dirty="0" smtClean="0"/>
              <a:t>one</a:t>
            </a:r>
            <a:r>
              <a:rPr lang="ja-JP" altLang="en-US" dirty="0" smtClean="0"/>
              <a:t> </a:t>
            </a:r>
            <a:r>
              <a:rPr lang="en-US" altLang="ja-JP" dirty="0" smtClean="0"/>
              <a:t>continues</a:t>
            </a:r>
            <a:r>
              <a:rPr lang="ja-JP" altLang="en-US" dirty="0" smtClean="0"/>
              <a:t> </a:t>
            </a:r>
            <a:r>
              <a:rPr lang="ja-JP" altLang="ja-JP" dirty="0" smtClean="0"/>
              <a:t>u</a:t>
            </a:r>
            <a:r>
              <a:rPr lang="en-US" altLang="ja-JP" dirty="0" smtClean="0"/>
              <a:t>p</a:t>
            </a:r>
            <a:r>
              <a:rPr lang="ja-JP" altLang="en-US" dirty="0" smtClean="0"/>
              <a:t> </a:t>
            </a:r>
            <a:r>
              <a:rPr lang="en-US" altLang="ja-JP" dirty="0" smtClean="0"/>
              <a:t>to</a:t>
            </a:r>
            <a:r>
              <a:rPr lang="ja-JP" altLang="en-US" dirty="0" smtClean="0"/>
              <a:t> </a:t>
            </a:r>
            <a:r>
              <a:rPr lang="en-US" altLang="ja-JP" dirty="0" smtClean="0"/>
              <a:t>100</a:t>
            </a:r>
            <a:r>
              <a:rPr lang="ja-JP" altLang="en-US" dirty="0" smtClean="0"/>
              <a:t> </a:t>
            </a:r>
            <a:r>
              <a:rPr lang="en-US" altLang="ja-JP" dirty="0" err="1" smtClean="0"/>
              <a:t>TeV</a:t>
            </a:r>
            <a:r>
              <a:rPr lang="ja-JP" altLang="en-US" dirty="0" smtClean="0"/>
              <a:t> </a:t>
            </a:r>
            <a:r>
              <a:rPr lang="is-IS" altLang="ja-JP" dirty="0" smtClean="0"/>
              <a:t>…</a:t>
            </a:r>
            <a:r>
              <a:rPr lang="ja-JP" altLang="en-US" dirty="0" smtClean="0"/>
              <a:t> </a:t>
            </a:r>
            <a:r>
              <a:rPr lang="en-US" altLang="ja-JP" dirty="0" smtClean="0"/>
              <a:t>Maybe</a:t>
            </a:r>
            <a:r>
              <a:rPr lang="ja-JP" altLang="en-US" dirty="0" smtClean="0"/>
              <a:t> </a:t>
            </a:r>
            <a:r>
              <a:rPr lang="en-US" altLang="ja-JP" dirty="0" smtClean="0"/>
              <a:t>they</a:t>
            </a:r>
            <a:r>
              <a:rPr lang="ja-JP" altLang="en-US" dirty="0" smtClean="0"/>
              <a:t> </a:t>
            </a:r>
            <a:r>
              <a:rPr lang="en-US" altLang="ja-JP" dirty="0" smtClean="0"/>
              <a:t>all are</a:t>
            </a:r>
            <a:r>
              <a:rPr lang="ja-JP" altLang="en-US" dirty="0" smtClean="0"/>
              <a:t> </a:t>
            </a:r>
            <a:r>
              <a:rPr lang="en-US" altLang="ja-JP" dirty="0" smtClean="0"/>
              <a:t>too old??</a:t>
            </a:r>
          </a:p>
          <a:p>
            <a:r>
              <a:rPr lang="en-US" altLang="ja-JP" dirty="0" smtClean="0"/>
              <a:t>Older ones are also detected. But morphology is different.</a:t>
            </a:r>
            <a:r>
              <a:rPr lang="ja-JP" altLang="en-US" dirty="0" smtClean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08753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図 33" descr="スクリーンショット 2015-12-30 18.16.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926" y="5104726"/>
            <a:ext cx="2720765" cy="172923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Morphology </a:t>
            </a:r>
            <a:r>
              <a:rPr kumimoji="1" lang="en-US" altLang="ja-JP" dirty="0" err="1" smtClean="0"/>
              <a:t>vs</a:t>
            </a:r>
            <a:r>
              <a:rPr kumimoji="1" lang="en-US" altLang="ja-JP" dirty="0" smtClean="0"/>
              <a:t> Age</a:t>
            </a:r>
            <a:endParaRPr kumimoji="1" lang="ja-JP" altLang="en-US" dirty="0"/>
          </a:p>
        </p:txBody>
      </p:sp>
      <p:pic>
        <p:nvPicPr>
          <p:cNvPr id="4" name="図 3" descr="スクリーンショット 2015-12-30 16.37.0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02" y="2123905"/>
            <a:ext cx="2213928" cy="4551232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95833" y="2585570"/>
            <a:ext cx="10116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Vela Jr. </a:t>
            </a:r>
          </a:p>
          <a:p>
            <a:r>
              <a:rPr kumimoji="1" lang="en-US" altLang="ja-JP" sz="1400" dirty="0" smtClean="0"/>
              <a:t>(2500 </a:t>
            </a:r>
            <a:r>
              <a:rPr kumimoji="1" lang="en-US" altLang="ja-JP" sz="1400" dirty="0" err="1" smtClean="0"/>
              <a:t>yrs</a:t>
            </a:r>
            <a:r>
              <a:rPr kumimoji="1" lang="en-US" altLang="ja-JP" sz="1400" dirty="0" smtClean="0"/>
              <a:t>) </a:t>
            </a:r>
            <a:endParaRPr kumimoji="1" lang="ja-JP" altLang="en-US" sz="14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8428" y="3555497"/>
            <a:ext cx="10116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/>
              <a:t>RX J1713</a:t>
            </a:r>
            <a:r>
              <a:rPr kumimoji="1" lang="en-US" altLang="ja-JP" sz="1400" dirty="0" smtClean="0"/>
              <a:t> </a:t>
            </a:r>
          </a:p>
          <a:p>
            <a:r>
              <a:rPr kumimoji="1" lang="en-US" altLang="ja-JP" sz="1400" dirty="0" smtClean="0"/>
              <a:t>(2000 </a:t>
            </a:r>
            <a:r>
              <a:rPr kumimoji="1" lang="en-US" altLang="ja-JP" sz="1400" dirty="0" err="1" smtClean="0"/>
              <a:t>yrs</a:t>
            </a:r>
            <a:r>
              <a:rPr kumimoji="1" lang="en-US" altLang="ja-JP" sz="1400" dirty="0" smtClean="0"/>
              <a:t>) </a:t>
            </a:r>
            <a:endParaRPr kumimoji="1" lang="ja-JP" altLang="en-US" sz="14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2119" y="4687341"/>
            <a:ext cx="10116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/>
              <a:t>RCW86</a:t>
            </a:r>
            <a:r>
              <a:rPr kumimoji="1" lang="en-US" altLang="ja-JP" sz="1400" dirty="0" smtClean="0"/>
              <a:t> </a:t>
            </a:r>
          </a:p>
          <a:p>
            <a:r>
              <a:rPr kumimoji="1" lang="en-US" altLang="ja-JP" sz="1400" dirty="0" smtClean="0"/>
              <a:t>(2000 </a:t>
            </a:r>
            <a:r>
              <a:rPr kumimoji="1" lang="en-US" altLang="ja-JP" sz="1400" dirty="0" err="1" smtClean="0"/>
              <a:t>yrs</a:t>
            </a:r>
            <a:r>
              <a:rPr kumimoji="1" lang="en-US" altLang="ja-JP" sz="1400" dirty="0" smtClean="0"/>
              <a:t>) </a:t>
            </a:r>
            <a:endParaRPr kumimoji="1" lang="ja-JP" altLang="en-US" sz="14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90855" y="5688858"/>
            <a:ext cx="10116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/>
              <a:t>SN1006</a:t>
            </a:r>
            <a:r>
              <a:rPr kumimoji="1" lang="en-US" altLang="ja-JP" sz="1400" dirty="0" smtClean="0"/>
              <a:t> </a:t>
            </a:r>
          </a:p>
          <a:p>
            <a:r>
              <a:rPr kumimoji="1" lang="en-US" altLang="ja-JP" sz="1400" dirty="0" smtClean="0"/>
              <a:t>(1000 </a:t>
            </a:r>
            <a:r>
              <a:rPr kumimoji="1" lang="en-US" altLang="ja-JP" sz="1400" dirty="0" err="1" smtClean="0"/>
              <a:t>yrs</a:t>
            </a:r>
            <a:r>
              <a:rPr kumimoji="1" lang="en-US" altLang="ja-JP" sz="1400" dirty="0" smtClean="0"/>
              <a:t>) </a:t>
            </a:r>
            <a:endParaRPr kumimoji="1" lang="ja-JP" altLang="en-US" sz="14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165464" y="1719035"/>
            <a:ext cx="861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X-rays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376800" y="1744479"/>
            <a:ext cx="65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VHE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030031" y="6579644"/>
            <a:ext cx="24844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[Hinton &amp; Hoffmann ARAA, 2009]</a:t>
            </a:r>
            <a:endParaRPr kumimoji="1" lang="ja-JP" altLang="en-US" sz="1200" dirty="0"/>
          </a:p>
        </p:txBody>
      </p:sp>
      <p:pic>
        <p:nvPicPr>
          <p:cNvPr id="12" name="図 11" descr="スクリーンショット 2015-12-30 18.50.5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260" y="3761975"/>
            <a:ext cx="1593354" cy="1527422"/>
          </a:xfrm>
          <a:prstGeom prst="rect">
            <a:avLst/>
          </a:prstGeom>
        </p:spPr>
      </p:pic>
      <p:pic>
        <p:nvPicPr>
          <p:cNvPr id="13" name="図 12" descr="スクリーンショット 2015-12-30 18.19.1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018" y="2193833"/>
            <a:ext cx="1492558" cy="1492558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7426191" y="2343997"/>
            <a:ext cx="11984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FF0000"/>
                </a:solidFill>
              </a:rPr>
              <a:t>Red: HC0+</a:t>
            </a:r>
            <a:endParaRPr kumimoji="1" lang="ja-JP" altLang="en-US" sz="1600" dirty="0">
              <a:solidFill>
                <a:srgbClr val="FF0000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156003" y="2558097"/>
            <a:ext cx="13729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IC443</a:t>
            </a:r>
          </a:p>
          <a:p>
            <a:r>
              <a:rPr lang="en-US" altLang="ja-JP" dirty="0" smtClean="0"/>
              <a:t>(10000 </a:t>
            </a:r>
            <a:r>
              <a:rPr lang="en-US" altLang="ja-JP" dirty="0" err="1" smtClean="0"/>
              <a:t>yrs</a:t>
            </a:r>
            <a:r>
              <a:rPr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168315" y="3892691"/>
            <a:ext cx="124094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W28</a:t>
            </a:r>
          </a:p>
          <a:p>
            <a:r>
              <a:rPr kumimoji="1" lang="en-US" altLang="ja-JP" sz="1600" dirty="0" smtClean="0"/>
              <a:t>(30000 </a:t>
            </a:r>
            <a:r>
              <a:rPr kumimoji="1" lang="en-US" altLang="ja-JP" sz="1600" dirty="0" err="1" smtClean="0"/>
              <a:t>yrs</a:t>
            </a:r>
            <a:r>
              <a:rPr kumimoji="1" lang="en-US" altLang="ja-JP" sz="1600" dirty="0" smtClean="0"/>
              <a:t>)</a:t>
            </a:r>
            <a:endParaRPr kumimoji="1" lang="ja-JP" altLang="en-US" sz="1600" dirty="0"/>
          </a:p>
        </p:txBody>
      </p:sp>
      <p:pic>
        <p:nvPicPr>
          <p:cNvPr id="17" name="図 16" descr="スクリーンショット 2015-12-30 18.42.4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019" y="5286144"/>
            <a:ext cx="1499071" cy="1415385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6300350" y="5926422"/>
            <a:ext cx="1108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W51C</a:t>
            </a:r>
          </a:p>
          <a:p>
            <a:r>
              <a:rPr lang="en-US" altLang="ja-JP" sz="1400" dirty="0" smtClean="0"/>
              <a:t>(35000 </a:t>
            </a:r>
            <a:r>
              <a:rPr lang="en-US" altLang="ja-JP" sz="1400" dirty="0" err="1" smtClean="0"/>
              <a:t>yrs</a:t>
            </a:r>
            <a:r>
              <a:rPr lang="en-US" altLang="ja-JP" sz="1400" dirty="0" smtClean="0"/>
              <a:t>)</a:t>
            </a:r>
            <a:endParaRPr kumimoji="1" lang="ja-JP" altLang="en-US" sz="1400" dirty="0"/>
          </a:p>
        </p:txBody>
      </p:sp>
      <p:cxnSp>
        <p:nvCxnSpPr>
          <p:cNvPr id="19" name="直線矢印コネクタ 18"/>
          <p:cNvCxnSpPr/>
          <p:nvPr/>
        </p:nvCxnSpPr>
        <p:spPr>
          <a:xfrm flipH="1">
            <a:off x="8187735" y="4055766"/>
            <a:ext cx="540136" cy="1904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/>
          <p:nvPr/>
        </p:nvCxnSpPr>
        <p:spPr>
          <a:xfrm flipH="1">
            <a:off x="8099955" y="4083845"/>
            <a:ext cx="540136" cy="72849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/>
          <p:nvPr/>
        </p:nvCxnSpPr>
        <p:spPr>
          <a:xfrm flipH="1">
            <a:off x="8281743" y="4055766"/>
            <a:ext cx="387736" cy="88089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/>
          <p:nvPr/>
        </p:nvCxnSpPr>
        <p:spPr>
          <a:xfrm>
            <a:off x="8669479" y="4055766"/>
            <a:ext cx="58392" cy="80603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/>
          <p:cNvSpPr txBox="1"/>
          <p:nvPr/>
        </p:nvSpPr>
        <p:spPr>
          <a:xfrm>
            <a:off x="7520339" y="3770924"/>
            <a:ext cx="13926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srgbClr val="008000"/>
                </a:solidFill>
              </a:rPr>
              <a:t>VHE</a:t>
            </a:r>
            <a:r>
              <a:rPr kumimoji="1" lang="en-US" altLang="ja-JP" sz="1600" dirty="0" smtClean="0">
                <a:solidFill>
                  <a:srgbClr val="008000"/>
                </a:solidFill>
              </a:rPr>
              <a:t> Sources</a:t>
            </a:r>
            <a:endParaRPr kumimoji="1" lang="ja-JP" altLang="en-US" sz="1600" dirty="0">
              <a:solidFill>
                <a:srgbClr val="008000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680693" y="1230868"/>
            <a:ext cx="844928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Young</a:t>
            </a:r>
            <a:endParaRPr kumimoji="1" lang="ja-JP" altLang="en-US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7897030" y="1307252"/>
            <a:ext cx="581409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Old</a:t>
            </a:r>
            <a:endParaRPr kumimoji="1" lang="ja-JP" altLang="en-US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3346824" y="2827894"/>
            <a:ext cx="28214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/>
              <a:t>Shell-like VHE emission.</a:t>
            </a:r>
          </a:p>
          <a:p>
            <a:r>
              <a:rPr lang="en-US" altLang="ja-JP" sz="1600" dirty="0" smtClean="0"/>
              <a:t>Well correlated with X-ray.</a:t>
            </a:r>
          </a:p>
          <a:p>
            <a:r>
              <a:rPr lang="en-US" altLang="ja-JP" sz="1600" dirty="0" smtClean="0"/>
              <a:t>Effective acceleration on-going</a:t>
            </a:r>
            <a:endParaRPr kumimoji="1" lang="ja-JP" altLang="en-US" sz="1600" dirty="0"/>
          </a:p>
        </p:txBody>
      </p:sp>
      <p:sp>
        <p:nvSpPr>
          <p:cNvPr id="30" name="左矢印 29"/>
          <p:cNvSpPr/>
          <p:nvPr/>
        </p:nvSpPr>
        <p:spPr>
          <a:xfrm>
            <a:off x="3238043" y="2313738"/>
            <a:ext cx="552823" cy="488718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左矢印 31"/>
          <p:cNvSpPr/>
          <p:nvPr/>
        </p:nvSpPr>
        <p:spPr>
          <a:xfrm rot="10800000">
            <a:off x="5527030" y="4167061"/>
            <a:ext cx="552823" cy="488718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3376705" y="4519950"/>
            <a:ext cx="32699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/>
              <a:t>Well correlated with gas.</a:t>
            </a:r>
          </a:p>
          <a:p>
            <a:r>
              <a:rPr kumimoji="1" lang="en-US" altLang="ja-JP" sz="1600" dirty="0" smtClean="0"/>
              <a:t>Suggest </a:t>
            </a:r>
            <a:r>
              <a:rPr kumimoji="1" lang="en-US" altLang="ja-JP" sz="1600" dirty="0" err="1" smtClean="0"/>
              <a:t>Hadronic</a:t>
            </a:r>
            <a:r>
              <a:rPr kumimoji="1" lang="en-US" altLang="ja-JP" sz="1600" dirty="0" smtClean="0"/>
              <a:t> origin.</a:t>
            </a:r>
          </a:p>
          <a:p>
            <a:r>
              <a:rPr lang="en-US" altLang="ja-JP" sz="1600" dirty="0" smtClean="0"/>
              <a:t>Some are confirmed by pion bump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44971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図 21" descr="スクリーンショット 2016-12-12 19.49.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71" y="1157517"/>
            <a:ext cx="4042471" cy="4696901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RX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J1713.7-3946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47171" y="4724130"/>
            <a:ext cx="2347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&gt;250 </a:t>
            </a:r>
            <a:r>
              <a:rPr kumimoji="1" lang="en-US" altLang="ja-JP" dirty="0" err="1" smtClean="0"/>
              <a:t>GeV</a:t>
            </a:r>
            <a:r>
              <a:rPr kumimoji="1" lang="en-US" altLang="ja-JP" dirty="0" smtClean="0"/>
              <a:t>, 164 hours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781177" y="747058"/>
            <a:ext cx="3335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H.E.S.S. Col. arXiv:1609.08671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560275" y="1355770"/>
            <a:ext cx="25662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Red line: X-ray profile</a:t>
            </a:r>
          </a:p>
          <a:p>
            <a:r>
              <a:rPr lang="en-US" altLang="ja-JP" dirty="0" smtClean="0"/>
              <a:t>Data point: VHE profile</a:t>
            </a:r>
            <a:endParaRPr kumimoji="1" lang="ja-JP" altLang="en-US" dirty="0"/>
          </a:p>
        </p:txBody>
      </p:sp>
      <p:cxnSp>
        <p:nvCxnSpPr>
          <p:cNvPr id="15" name="直線矢印コネクタ 14"/>
          <p:cNvCxnSpPr/>
          <p:nvPr/>
        </p:nvCxnSpPr>
        <p:spPr>
          <a:xfrm flipH="1">
            <a:off x="3218168" y="2405529"/>
            <a:ext cx="1342109" cy="14040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4560274" y="2161099"/>
            <a:ext cx="458372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VHE emission is further extended than X-rays! </a:t>
            </a:r>
          </a:p>
          <a:p>
            <a:endParaRPr lang="en-US" altLang="ja-JP" dirty="0"/>
          </a:p>
          <a:p>
            <a:r>
              <a:rPr kumimoji="1" lang="en-US" altLang="ja-JP" dirty="0" smtClean="0"/>
              <a:t>X-ray Synchrotron Shell: </a:t>
            </a:r>
          </a:p>
          <a:p>
            <a:pPr marL="285750" indent="-285750">
              <a:buFont typeface="Wingdings" charset="2"/>
              <a:buChar char="Ø"/>
            </a:pPr>
            <a:r>
              <a:rPr kumimoji="1" lang="en-US" altLang="ja-JP" dirty="0" smtClean="0"/>
              <a:t>high energy electron x </a:t>
            </a:r>
            <a:r>
              <a:rPr kumimoji="1" lang="en-US" altLang="ja-JP" dirty="0" smtClean="0">
                <a:solidFill>
                  <a:srgbClr val="0000FF"/>
                </a:solidFill>
              </a:rPr>
              <a:t>amplified B</a:t>
            </a:r>
          </a:p>
          <a:p>
            <a:pPr marL="285750" indent="-285750">
              <a:buFont typeface="Wingdings" charset="2"/>
              <a:buChar char="Ø"/>
            </a:pPr>
            <a:r>
              <a:rPr lang="en-US" altLang="ja-JP" dirty="0" smtClean="0"/>
              <a:t>Indicates Shock front</a:t>
            </a:r>
          </a:p>
          <a:p>
            <a:pPr marL="285750" indent="-285750">
              <a:buFont typeface="Wingdings" charset="2"/>
              <a:buChar char="Ø"/>
            </a:pPr>
            <a:endParaRPr kumimoji="1" lang="en-US" altLang="ja-JP" dirty="0"/>
          </a:p>
          <a:p>
            <a:r>
              <a:rPr lang="en-US" altLang="ja-JP" dirty="0" smtClean="0"/>
              <a:t>VHE emission</a:t>
            </a:r>
          </a:p>
          <a:p>
            <a:r>
              <a:rPr lang="en-US" altLang="ja-JP" dirty="0"/>
              <a:t>e</a:t>
            </a:r>
            <a:r>
              <a:rPr kumimoji="1" lang="en-US" altLang="ja-JP" dirty="0" smtClean="0"/>
              <a:t>ither</a:t>
            </a:r>
          </a:p>
          <a:p>
            <a:pPr marL="285750" indent="-285750">
              <a:buFont typeface="Wingdings" charset="2"/>
              <a:buChar char="Ø"/>
            </a:pPr>
            <a:r>
              <a:rPr kumimoji="1" lang="en-US" altLang="ja-JP" dirty="0" smtClean="0"/>
              <a:t>Proton outside the shock </a:t>
            </a:r>
          </a:p>
          <a:p>
            <a:r>
              <a:rPr lang="en-US" altLang="ja-JP" dirty="0" smtClean="0"/>
              <a:t>or</a:t>
            </a:r>
            <a:endParaRPr lang="en-US" altLang="ja-JP" dirty="0"/>
          </a:p>
          <a:p>
            <a:pPr marL="285750" indent="-285750">
              <a:buFont typeface="Wingdings" charset="2"/>
              <a:buChar char="Ø"/>
            </a:pPr>
            <a:r>
              <a:rPr lang="en-US" altLang="ja-JP" dirty="0" smtClean="0"/>
              <a:t>Electron IC outside the shock (B is weaker, but target photon is abundant)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41024" y="5912139"/>
            <a:ext cx="8635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The larger VHE shell does </a:t>
            </a:r>
            <a:r>
              <a:rPr lang="en-US" altLang="ja-JP" dirty="0" smtClean="0">
                <a:solidFill>
                  <a:srgbClr val="FF0000"/>
                </a:solidFill>
              </a:rPr>
              <a:t>not</a:t>
            </a:r>
            <a:r>
              <a:rPr lang="en-US" altLang="ja-JP" dirty="0" smtClean="0"/>
              <a:t> distinguish between </a:t>
            </a:r>
            <a:r>
              <a:rPr lang="en-US" altLang="ja-JP" dirty="0" err="1" smtClean="0"/>
              <a:t>hadronic</a:t>
            </a:r>
            <a:r>
              <a:rPr lang="en-US" altLang="ja-JP" dirty="0" smtClean="0"/>
              <a:t> or </a:t>
            </a:r>
            <a:r>
              <a:rPr lang="en-US" altLang="ja-JP" dirty="0" err="1" smtClean="0"/>
              <a:t>leptonic</a:t>
            </a:r>
            <a:r>
              <a:rPr lang="en-US" altLang="ja-JP" dirty="0"/>
              <a:t> </a:t>
            </a:r>
            <a:r>
              <a:rPr lang="en-US" altLang="ja-JP" dirty="0" smtClean="0"/>
              <a:t>origin, VHE particles beyond the shock (precursor or escape) was </a:t>
            </a:r>
            <a:r>
              <a:rPr lang="en-US" altLang="ja-JP" dirty="0" smtClean="0">
                <a:solidFill>
                  <a:srgbClr val="FF0000"/>
                </a:solidFill>
              </a:rPr>
              <a:t>first detected</a:t>
            </a:r>
            <a:r>
              <a:rPr lang="en-US" altLang="ja-JP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14870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アドバンテージ">
  <a:themeElements>
    <a:clrScheme name="オータム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アドバンテージ">
      <a:maj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アドバンテージ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アドバンテージ.thmx</Template>
  <TotalTime>36260</TotalTime>
  <Words>2169</Words>
  <Application>Microsoft Macintosh PowerPoint</Application>
  <PresentationFormat>画面に合わせる (4:3)</PresentationFormat>
  <Paragraphs>481</Paragraphs>
  <Slides>27</Slides>
  <Notes>1</Notes>
  <HiddenSlides>0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2</vt:i4>
      </vt:variant>
      <vt:variant>
        <vt:lpstr>スライド タイトル</vt:lpstr>
      </vt:variant>
      <vt:variant>
        <vt:i4>27</vt:i4>
      </vt:variant>
    </vt:vector>
  </HeadingPairs>
  <TitlesOfParts>
    <vt:vector size="30" baseType="lpstr">
      <vt:lpstr>アドバンテージ</vt:lpstr>
      <vt:lpstr>Microsoft 数式</vt:lpstr>
      <vt:lpstr>数式</vt:lpstr>
      <vt:lpstr>Review of Galactic objects in the TeV sky</vt:lpstr>
      <vt:lpstr>Current TeV Instruments</vt:lpstr>
      <vt:lpstr>TeV sky</vt:lpstr>
      <vt:lpstr>Galactic Science with  TeV γ-rays </vt:lpstr>
      <vt:lpstr>Supernova Remnants (24 detected)</vt:lpstr>
      <vt:lpstr>Diffusive Shock Acceleration</vt:lpstr>
      <vt:lpstr>Spectrum vs Age</vt:lpstr>
      <vt:lpstr>Morphology vs Age</vt:lpstr>
      <vt:lpstr>RX J1713.7-3946</vt:lpstr>
      <vt:lpstr>RX J1713.7-3946</vt:lpstr>
      <vt:lpstr>Galactic Center</vt:lpstr>
      <vt:lpstr>Pulsars (2 detected)</vt:lpstr>
      <vt:lpstr>Why so bright in GeV and so dim in TeV</vt:lpstr>
      <vt:lpstr>Crab and Vela pulsar</vt:lpstr>
      <vt:lpstr>Newly Proposed Models</vt:lpstr>
      <vt:lpstr>Pulsar Wind Nebula (34 detected)</vt:lpstr>
      <vt:lpstr>Binary (5 detected)</vt:lpstr>
      <vt:lpstr>LS 5039 &amp; LS I 61 </vt:lpstr>
      <vt:lpstr>Super-orbital modulation of LS I+61</vt:lpstr>
      <vt:lpstr>Microquasors</vt:lpstr>
      <vt:lpstr>Stellar/globular clusters (5 detected)</vt:lpstr>
      <vt:lpstr>Conclusion</vt:lpstr>
      <vt:lpstr>Population Study</vt:lpstr>
      <vt:lpstr>Crab and 3C58</vt:lpstr>
      <vt:lpstr>Galactic Center</vt:lpstr>
      <vt:lpstr>LS 5039 &amp; PSR B1259</vt:lpstr>
      <vt:lpstr>Diffusive Shock Acceleration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Saito Takayuki</dc:creator>
  <cp:lastModifiedBy>Saito Takayuki</cp:lastModifiedBy>
  <cp:revision>747</cp:revision>
  <dcterms:created xsi:type="dcterms:W3CDTF">2015-12-14T09:02:02Z</dcterms:created>
  <dcterms:modified xsi:type="dcterms:W3CDTF">2016-12-15T00:25:45Z</dcterms:modified>
</cp:coreProperties>
</file>