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13" r:id="rId4"/>
    <p:sldId id="314" r:id="rId5"/>
    <p:sldId id="258" r:id="rId6"/>
    <p:sldId id="277" r:id="rId7"/>
    <p:sldId id="317" r:id="rId8"/>
    <p:sldId id="310" r:id="rId9"/>
    <p:sldId id="264" r:id="rId10"/>
    <p:sldId id="318" r:id="rId11"/>
    <p:sldId id="288" r:id="rId12"/>
    <p:sldId id="284" r:id="rId13"/>
    <p:sldId id="324" r:id="rId14"/>
    <p:sldId id="319" r:id="rId15"/>
    <p:sldId id="289" r:id="rId16"/>
    <p:sldId id="315" r:id="rId17"/>
    <p:sldId id="320" r:id="rId18"/>
    <p:sldId id="325" r:id="rId19"/>
    <p:sldId id="322" r:id="rId20"/>
    <p:sldId id="297" r:id="rId21"/>
    <p:sldId id="298" r:id="rId22"/>
    <p:sldId id="321" r:id="rId23"/>
    <p:sldId id="323" r:id="rId24"/>
    <p:sldId id="302" r:id="rId25"/>
    <p:sldId id="307" r:id="rId26"/>
    <p:sldId id="309" r:id="rId27"/>
    <p:sldId id="301" r:id="rId28"/>
  </p:sldIdLst>
  <p:sldSz cx="9144000" cy="6858000" type="screen4x3"/>
  <p:notesSz cx="6858000" cy="9144000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0000FF"/>
    <a:srgbClr val="FF6600"/>
    <a:srgbClr val="FF3300"/>
    <a:srgbClr val="6600CC"/>
    <a:srgbClr val="FF0000"/>
    <a:srgbClr val="FF3399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 サブタイトルの書式設定</a:t>
            </a:r>
            <a:endParaRPr lang="en-US"/>
          </a:p>
        </p:txBody>
      </p:sp>
      <p:sp>
        <p:nvSpPr>
          <p:cNvPr id="7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E01BCE-A3E7-4AE1-9093-C37E6CD00632}" type="datetimeFigureOut">
              <a:rPr lang="ja-JP" altLang="en-US"/>
              <a:pPr>
                <a:defRPr/>
              </a:pPr>
              <a:t>2014/10/3</a:t>
            </a:fld>
            <a:endParaRPr lang="ja-JP" altLang="en-US"/>
          </a:p>
        </p:txBody>
      </p:sp>
      <p:sp>
        <p:nvSpPr>
          <p:cNvPr id="10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7A80BF5-8F1A-4307-850E-45C53611D92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0747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4FF09-668F-4854-95F8-0272C5AC5CA9}" type="datetimeFigureOut">
              <a:rPr lang="ja-JP" altLang="en-US"/>
              <a:pPr>
                <a:defRPr/>
              </a:pPr>
              <a:t>2014/10/3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7DD40-70F3-42F6-BDC0-5CAE12FAA3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983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0790-800C-467E-BB67-005B50DD5FF1}" type="datetimeFigureOut">
              <a:rPr lang="ja-JP" altLang="en-US"/>
              <a:pPr>
                <a:defRPr/>
              </a:pPr>
              <a:t>2014/10/3</a:t>
            </a:fld>
            <a:endParaRPr lang="ja-JP" altLang="en-US"/>
          </a:p>
        </p:txBody>
      </p:sp>
      <p:sp>
        <p:nvSpPr>
          <p:cNvPr id="4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BACF6-A57C-4DD1-9E21-8CC5F4C6F08E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577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99F23-F4C8-44DA-8DF6-431C0D6E0CBF}" type="datetimeFigureOut">
              <a:rPr lang="ja-JP" altLang="en-US"/>
              <a:pPr>
                <a:defRPr/>
              </a:pPr>
              <a:t>2014/10/3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8EC76-2455-46CC-8C94-ADD0D572E84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16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BA2A2-5D56-446B-BA6D-5D1C302A41B4}" type="datetimeFigureOut">
              <a:rPr lang="ja-JP" altLang="en-US"/>
              <a:pPr>
                <a:defRPr/>
              </a:pPr>
              <a:t>2014/10/3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F2202-6C85-4435-872A-334BE7EC9AE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867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D2D58-F97A-4DC7-8266-B0880EAA6CA4}" type="datetimeFigureOut">
              <a:rPr lang="ja-JP" altLang="en-US"/>
              <a:pPr>
                <a:defRPr/>
              </a:pPr>
              <a:t>2014/10/3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773C0-139C-414B-9F49-8DBA94FE6DE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383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07B4-3760-4FF8-B292-D6E7CF06968F}" type="datetimeFigureOut">
              <a:rPr lang="ja-JP" altLang="en-US"/>
              <a:pPr>
                <a:defRPr/>
              </a:pPr>
              <a:t>2014/10/3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F268A-D4AE-4729-9E00-F941F1E19D2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72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  <a:endParaRPr lang="en-US" altLang="ja-JP" smtClean="0"/>
          </a:p>
        </p:txBody>
      </p:sp>
      <p:sp>
        <p:nvSpPr>
          <p:cNvPr id="5123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4C0D1B-605D-4270-A323-CCF39687CF45}" type="datetimeFigureOut">
              <a:rPr lang="ja-JP" altLang="en-US"/>
              <a:pPr>
                <a:defRPr/>
              </a:pPr>
              <a:t>2014/10/3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400" b="1">
                <a:solidFill>
                  <a:srgbClr val="FFFFFF"/>
                </a:solidFill>
                <a:latin typeface="Tw Cen MT" panose="020B0602020104020603" pitchFamily="34" charset="0"/>
                <a:ea typeface="HGPｺﾞｼｯｸE" panose="020B0900000000000000" pitchFamily="50" charset="-128"/>
              </a:defRPr>
            </a:lvl1pPr>
          </a:lstStyle>
          <a:p>
            <a:fld id="{475DB7B2-E4FC-41D3-B459-E72659BB13A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w Cen MT" pitchFamily="34" charset="0"/>
          <a:ea typeface="HGPｺﾞｼｯｸE" pitchFamily="50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ctrTitle"/>
          </p:nvPr>
        </p:nvSpPr>
        <p:spPr>
          <a:xfrm>
            <a:off x="82359" y="1412776"/>
            <a:ext cx="8942548" cy="1828800"/>
          </a:xfrm>
        </p:spPr>
        <p:txBody>
          <a:bodyPr/>
          <a:lstStyle/>
          <a:p>
            <a:pPr algn="ctr" eaLnBrk="1" hangingPunct="1"/>
            <a:r>
              <a:rPr lang="ja-JP" altLang="en-US" sz="5400" cap="none" dirty="0" smtClean="0">
                <a:latin typeface="HGPｺﾞｼｯｸE" panose="020B0900000000000000" pitchFamily="50" charset="-128"/>
              </a:rPr>
              <a:t>Ｆｅｒｍｉ Ｂｕｂｂｌｅ</a:t>
            </a:r>
            <a:r>
              <a:rPr lang="en-US" altLang="ja-JP" sz="5400" cap="none" dirty="0" smtClean="0">
                <a:latin typeface="HGPｺﾞｼｯｸE" panose="020B0900000000000000" pitchFamily="50" charset="-128"/>
              </a:rPr>
              <a:t/>
            </a:r>
            <a:br>
              <a:rPr lang="en-US" altLang="ja-JP" sz="5400" cap="none" dirty="0" smtClean="0">
                <a:latin typeface="HGPｺﾞｼｯｸE" panose="020B0900000000000000" pitchFamily="50" charset="-128"/>
              </a:rPr>
            </a:br>
            <a:r>
              <a:rPr lang="ja-JP" altLang="en-US" sz="5400" cap="none" dirty="0" smtClean="0">
                <a:latin typeface="HGPｺﾞｼｯｸE" panose="020B0900000000000000" pitchFamily="50" charset="-128"/>
              </a:rPr>
              <a:t>における粒子加速の時間発展と放射の空間依存性</a:t>
            </a:r>
            <a:endParaRPr lang="en-US" altLang="ja-JP" sz="5400" cap="none" dirty="0" smtClean="0">
              <a:latin typeface="HGPｺﾞｼｯｸE" panose="020B0900000000000000" pitchFamily="50" charset="-128"/>
            </a:endParaRPr>
          </a:p>
        </p:txBody>
      </p:sp>
      <p:sp>
        <p:nvSpPr>
          <p:cNvPr id="11267" name="サブタイトル 2"/>
          <p:cNvSpPr>
            <a:spLocks noGrp="1"/>
          </p:cNvSpPr>
          <p:nvPr>
            <p:ph type="subTitle" idx="1"/>
          </p:nvPr>
        </p:nvSpPr>
        <p:spPr>
          <a:xfrm>
            <a:off x="201452" y="4057092"/>
            <a:ext cx="8820472" cy="6858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altLang="ja-JP" sz="3200" dirty="0" smtClean="0">
                <a:solidFill>
                  <a:schemeClr val="tx1"/>
                </a:solidFill>
              </a:rPr>
              <a:t>2014</a:t>
            </a:r>
            <a:r>
              <a:rPr lang="ja-JP" altLang="en-US" sz="3200" dirty="0" smtClean="0">
                <a:solidFill>
                  <a:schemeClr val="tx1"/>
                </a:solidFill>
              </a:rPr>
              <a:t>年</a:t>
            </a:r>
            <a:r>
              <a:rPr lang="en-US" altLang="ja-JP" sz="3200" dirty="0" smtClean="0">
                <a:solidFill>
                  <a:schemeClr val="tx1"/>
                </a:solidFill>
              </a:rPr>
              <a:t>10</a:t>
            </a:r>
            <a:r>
              <a:rPr lang="ja-JP" altLang="en-US" sz="3200" dirty="0" smtClean="0">
                <a:solidFill>
                  <a:schemeClr val="tx1"/>
                </a:solidFill>
              </a:rPr>
              <a:t>月</a:t>
            </a:r>
            <a:r>
              <a:rPr lang="en-US" altLang="ja-JP" sz="3200" dirty="0">
                <a:solidFill>
                  <a:schemeClr val="tx1"/>
                </a:solidFill>
              </a:rPr>
              <a:t>3</a:t>
            </a:r>
            <a:r>
              <a:rPr lang="ja-JP" altLang="en-US" sz="3200" dirty="0" smtClean="0">
                <a:solidFill>
                  <a:schemeClr val="tx1"/>
                </a:solidFill>
              </a:rPr>
              <a:t>日</a:t>
            </a:r>
            <a:r>
              <a:rPr lang="en-US" altLang="ja-JP" sz="3200" dirty="0" smtClean="0">
                <a:solidFill>
                  <a:schemeClr val="tx1"/>
                </a:solidFill>
              </a:rPr>
              <a:t>(</a:t>
            </a:r>
            <a:r>
              <a:rPr lang="ja-JP" altLang="en-US" sz="3200">
                <a:solidFill>
                  <a:schemeClr val="tx1"/>
                </a:solidFill>
              </a:rPr>
              <a:t>金</a:t>
            </a:r>
            <a:r>
              <a:rPr lang="ja-JP" altLang="en-US" sz="3200" smtClean="0">
                <a:solidFill>
                  <a:schemeClr val="tx1"/>
                </a:solidFill>
              </a:rPr>
              <a:t>)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3200" dirty="0" smtClean="0">
                <a:solidFill>
                  <a:schemeClr val="tx1"/>
                </a:solidFill>
              </a:rPr>
              <a:t>佐々木 健斗</a:t>
            </a:r>
            <a:r>
              <a:rPr lang="en-US" altLang="ja-JP" sz="3200" dirty="0" smtClean="0">
                <a:solidFill>
                  <a:schemeClr val="tx1"/>
                </a:solidFill>
              </a:rPr>
              <a:t>,</a:t>
            </a:r>
            <a:r>
              <a:rPr lang="ja-JP" altLang="en-US" sz="3200" dirty="0" smtClean="0">
                <a:solidFill>
                  <a:schemeClr val="tx1"/>
                </a:solidFill>
              </a:rPr>
              <a:t>浅野 勝晃</a:t>
            </a:r>
            <a:r>
              <a:rPr lang="en-US" altLang="ja-JP" sz="3200" dirty="0" smtClean="0">
                <a:solidFill>
                  <a:schemeClr val="tx1"/>
                </a:solidFill>
              </a:rPr>
              <a:t>,</a:t>
            </a:r>
            <a:r>
              <a:rPr lang="ja-JP" altLang="en-US" sz="3200" dirty="0" smtClean="0">
                <a:solidFill>
                  <a:schemeClr val="tx1"/>
                </a:solidFill>
              </a:rPr>
              <a:t>寺澤 敏夫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ja-JP" altLang="en-US" sz="3200" dirty="0">
                <a:solidFill>
                  <a:schemeClr val="tx1"/>
                </a:solidFill>
              </a:rPr>
              <a:t>（</a:t>
            </a:r>
            <a:r>
              <a:rPr lang="ja-JP" altLang="en-US" sz="3200" dirty="0" smtClean="0">
                <a:solidFill>
                  <a:schemeClr val="tx1"/>
                </a:solidFill>
              </a:rPr>
              <a:t>東京</a:t>
            </a:r>
            <a:r>
              <a:rPr lang="ja-JP" altLang="en-US" sz="3200" dirty="0">
                <a:solidFill>
                  <a:schemeClr val="tx1"/>
                </a:solidFill>
              </a:rPr>
              <a:t>大学 宇宙線</a:t>
            </a:r>
            <a:r>
              <a:rPr lang="ja-JP" altLang="en-US" sz="3200" dirty="0" smtClean="0">
                <a:solidFill>
                  <a:schemeClr val="tx1"/>
                </a:solidFill>
              </a:rPr>
              <a:t>研究所）</a:t>
            </a:r>
            <a:endParaRPr lang="en-US" altLang="ja-JP" sz="32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ja-JP" altLang="en-US" sz="3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8"/>
    </mc:Choice>
    <mc:Fallback xmlns="">
      <p:transition spd="slow" advTm="101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4066542" y="2114747"/>
            <a:ext cx="5077459" cy="2204344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440459" y="1916832"/>
            <a:ext cx="648072" cy="428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Rectangle 1026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ja-JP" altLang="en-US" dirty="0" smtClean="0"/>
              <a:t>加速の空間依存モデル</a:t>
            </a:r>
          </a:p>
        </p:txBody>
      </p:sp>
      <p:sp>
        <p:nvSpPr>
          <p:cNvPr id="15378" name="Text Box 1054"/>
          <p:cNvSpPr txBox="1">
            <a:spLocks noChangeArrowheads="1"/>
          </p:cNvSpPr>
          <p:nvPr/>
        </p:nvSpPr>
        <p:spPr bwMode="auto">
          <a:xfrm>
            <a:off x="250825" y="5732463"/>
            <a:ext cx="87407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/>
              <a:t>Shock</a:t>
            </a:r>
            <a:r>
              <a:rPr lang="ja-JP" altLang="en-US" sz="2800"/>
              <a:t>からの距離(</a:t>
            </a:r>
            <a:r>
              <a:rPr lang="en-US" altLang="ja-JP" sz="2800"/>
              <a:t>ξ)</a:t>
            </a:r>
            <a:r>
              <a:rPr lang="ja-JP" altLang="en-US" sz="2800"/>
              <a:t>に応じて加速の強さ</a:t>
            </a:r>
            <a:r>
              <a:rPr lang="en-US" altLang="ja-JP" sz="2800"/>
              <a:t>D</a:t>
            </a:r>
            <a:r>
              <a:rPr lang="en-US" altLang="ja-JP" sz="2800" baseline="-25000"/>
              <a:t>pp</a:t>
            </a:r>
            <a:r>
              <a:rPr lang="ja-JP" altLang="en-US" sz="2800"/>
              <a:t>が変化する(</a:t>
            </a:r>
            <a:r>
              <a:rPr lang="en-US" altLang="ja-JP" sz="2800"/>
              <a:t>Mertsch et al.2011)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685800" y="1916832"/>
            <a:ext cx="0" cy="28083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685800" y="3320988"/>
            <a:ext cx="316612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3707904" y="305937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ξ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458" y="305937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0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203" y="4859471"/>
            <a:ext cx="136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Shock</a:t>
            </a:r>
            <a:r>
              <a:rPr kumimoji="1" lang="ja-JP" altLang="en-US" dirty="0" smtClean="0"/>
              <a:t>面</a:t>
            </a:r>
            <a:endParaRPr kumimoji="1" lang="ja-JP" altLang="en-US" dirty="0"/>
          </a:p>
        </p:txBody>
      </p:sp>
      <p:sp>
        <p:nvSpPr>
          <p:cNvPr id="26" name="Text Box 1037"/>
          <p:cNvSpPr txBox="1">
            <a:spLocks noChangeArrowheads="1"/>
          </p:cNvSpPr>
          <p:nvPr/>
        </p:nvSpPr>
        <p:spPr bwMode="auto">
          <a:xfrm>
            <a:off x="731226" y="1745415"/>
            <a:ext cx="4243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dirty="0"/>
              <a:t>shock</a:t>
            </a:r>
            <a:r>
              <a:rPr lang="ja-JP" altLang="en-US" dirty="0"/>
              <a:t>面に</a:t>
            </a:r>
            <a:r>
              <a:rPr lang="ja-JP" altLang="en-US" dirty="0">
                <a:solidFill>
                  <a:srgbClr val="FF0000"/>
                </a:solidFill>
              </a:rPr>
              <a:t>近い</a:t>
            </a:r>
            <a:r>
              <a:rPr lang="en-US" altLang="ja-JP" dirty="0"/>
              <a:t>(ξ</a:t>
            </a:r>
            <a:r>
              <a:rPr lang="ja-JP" altLang="en-US" dirty="0"/>
              <a:t>が小さい</a:t>
            </a:r>
            <a:r>
              <a:rPr lang="en-US" altLang="ja-JP" dirty="0"/>
              <a:t>)</a:t>
            </a:r>
            <a:r>
              <a:rPr lang="ja-JP" altLang="en-US" dirty="0"/>
              <a:t>　=加速が</a:t>
            </a:r>
            <a:r>
              <a:rPr lang="ja-JP" altLang="en-US" dirty="0">
                <a:solidFill>
                  <a:srgbClr val="FF0000"/>
                </a:solidFill>
              </a:rPr>
              <a:t>強い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1043608" y="2261866"/>
            <a:ext cx="296535" cy="8072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ドーナツ 10"/>
          <p:cNvSpPr/>
          <p:nvPr/>
        </p:nvSpPr>
        <p:spPr>
          <a:xfrm>
            <a:off x="751626" y="2924944"/>
            <a:ext cx="868046" cy="792088"/>
          </a:xfrm>
          <a:prstGeom prst="donut">
            <a:avLst>
              <a:gd name="adj" fmla="val 601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Text Box 1039"/>
          <p:cNvSpPr txBox="1">
            <a:spLocks noChangeArrowheads="1"/>
          </p:cNvSpPr>
          <p:nvPr/>
        </p:nvSpPr>
        <p:spPr bwMode="auto">
          <a:xfrm>
            <a:off x="751626" y="4333649"/>
            <a:ext cx="4406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dirty="0"/>
              <a:t>shock</a:t>
            </a:r>
            <a:r>
              <a:rPr lang="ja-JP" altLang="en-US" dirty="0"/>
              <a:t>面から</a:t>
            </a:r>
            <a:r>
              <a:rPr lang="ja-JP" altLang="en-US" dirty="0">
                <a:solidFill>
                  <a:srgbClr val="000099"/>
                </a:solidFill>
              </a:rPr>
              <a:t>遠い</a:t>
            </a:r>
            <a:r>
              <a:rPr lang="en-US" altLang="ja-JP" dirty="0"/>
              <a:t>(ξ</a:t>
            </a:r>
            <a:r>
              <a:rPr lang="ja-JP" altLang="en-US" dirty="0"/>
              <a:t>が大きい</a:t>
            </a:r>
            <a:r>
              <a:rPr lang="en-US" altLang="ja-JP" dirty="0"/>
              <a:t>)</a:t>
            </a:r>
            <a:r>
              <a:rPr lang="ja-JP" altLang="en-US" dirty="0"/>
              <a:t>=加速が</a:t>
            </a:r>
            <a:r>
              <a:rPr lang="ja-JP" altLang="en-US" dirty="0">
                <a:solidFill>
                  <a:srgbClr val="000099"/>
                </a:solidFill>
              </a:rPr>
              <a:t>弱い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3347864" y="3582598"/>
            <a:ext cx="0" cy="73649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ドーナツ 32"/>
          <p:cNvSpPr/>
          <p:nvPr/>
        </p:nvSpPr>
        <p:spPr>
          <a:xfrm>
            <a:off x="2734264" y="2924944"/>
            <a:ext cx="868046" cy="792088"/>
          </a:xfrm>
          <a:prstGeom prst="donut">
            <a:avLst>
              <a:gd name="adj" fmla="val 6016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-70782" y="2318636"/>
            <a:ext cx="61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外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123673" y="2239828"/>
            <a:ext cx="610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内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33683" y="2394288"/>
            <a:ext cx="525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kumimoji="1" lang="ja-JP" altLang="en-US" dirty="0" smtClean="0"/>
              <a:t>一様等方乱流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L</a:t>
            </a:r>
            <a:r>
              <a:rPr kumimoji="1" lang="en-US" altLang="ja-JP" baseline="-25000" dirty="0" err="1" smtClean="0"/>
              <a:t>inj</a:t>
            </a:r>
            <a:r>
              <a:rPr kumimoji="1" lang="en-US" altLang="ja-JP" dirty="0" smtClean="0"/>
              <a:t>=2kpc)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2</a:t>
            </a:r>
            <a:r>
              <a:rPr lang="ja-JP" altLang="en-US" dirty="0" smtClean="0"/>
              <a:t>次加速を考える</a:t>
            </a:r>
            <a:endParaRPr lang="en-US" altLang="ja-JP" dirty="0" smtClean="0"/>
          </a:p>
          <a:p>
            <a:pPr marL="342900" indent="-342900" algn="l">
              <a:buFont typeface="+mj-lt"/>
              <a:buAutoNum type="arabicPeriod"/>
            </a:pPr>
            <a:r>
              <a:rPr lang="ja-JP" altLang="en-US" dirty="0" smtClean="0"/>
              <a:t>乱流が</a:t>
            </a:r>
            <a:r>
              <a:rPr lang="en-US" altLang="ja-JP" dirty="0" smtClean="0"/>
              <a:t>Kolmogorov</a:t>
            </a:r>
            <a:r>
              <a:rPr lang="ja-JP" altLang="en-US" dirty="0" smtClean="0"/>
              <a:t>則に従って</a:t>
            </a:r>
            <a:r>
              <a:rPr lang="en-US" altLang="ja-JP" dirty="0" smtClean="0"/>
              <a:t>free dissipation </a:t>
            </a:r>
            <a:r>
              <a:rPr lang="ja-JP" altLang="en-US" dirty="0" smtClean="0"/>
              <a:t>すると仮定し、</a:t>
            </a:r>
            <a:r>
              <a:rPr lang="en-US" altLang="ja-JP" dirty="0" smtClean="0"/>
              <a:t>shock</a:t>
            </a:r>
            <a:r>
              <a:rPr lang="ja-JP" altLang="en-US" dirty="0" smtClean="0"/>
              <a:t>面に近いほど乱流の</a:t>
            </a:r>
            <a:r>
              <a:rPr lang="en-US" altLang="ja-JP" dirty="0" smtClean="0"/>
              <a:t>eddy</a:t>
            </a:r>
            <a:r>
              <a:rPr lang="ja-JP" altLang="en-US" dirty="0" smtClean="0"/>
              <a:t>速度が速い状態を考慮</a:t>
            </a:r>
            <a:endParaRPr lang="en-US" altLang="ja-JP" dirty="0" smtClean="0"/>
          </a:p>
          <a:p>
            <a:pPr marL="342900" indent="-342900" algn="l">
              <a:buFont typeface="+mj-lt"/>
              <a:buAutoNum type="arabicPeriod"/>
            </a:pPr>
            <a:r>
              <a:rPr kumimoji="1" lang="ja-JP" altLang="en-US" dirty="0"/>
              <a:t>乱流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eddy</a:t>
            </a:r>
            <a:r>
              <a:rPr kumimoji="1" lang="ja-JP" altLang="en-US" dirty="0" smtClean="0"/>
              <a:t>速度が</a:t>
            </a:r>
            <a:r>
              <a:rPr kumimoji="1" lang="en-US" altLang="ja-JP" dirty="0" smtClean="0"/>
              <a:t>Alfven</a:t>
            </a:r>
            <a:r>
              <a:rPr kumimoji="1" lang="ja-JP" altLang="en-US" dirty="0" smtClean="0"/>
              <a:t>速度程度になると乱流は消失するとする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95137" y="187526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仮定</a:t>
            </a:r>
            <a:endParaRPr kumimoji="1" lang="ja-JP" altLang="en-US" sz="2400" dirty="0"/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759249"/>
              </p:ext>
            </p:extLst>
          </p:nvPr>
        </p:nvGraphicFramePr>
        <p:xfrm>
          <a:off x="2988088" y="4417008"/>
          <a:ext cx="5547714" cy="1296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0" name="数式" r:id="rId3" imgW="1904760" imgH="444240" progId="Equation.3">
                  <p:embed/>
                </p:oleObj>
              </mc:Choice>
              <mc:Fallback>
                <p:oleObj name="数式" r:id="rId3" imgW="19047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8088" y="4417008"/>
                        <a:ext cx="5547714" cy="12960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8"/>
    </mc:Choice>
    <mc:Fallback xmlns="">
      <p:transition spd="slow" advTm="27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09600" y="1752600"/>
          <a:ext cx="78311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1" name="Microsoft 数式 3.0" r:id="rId4" imgW="3276360" imgH="457200" progId="Equation.3">
                  <p:embed/>
                </p:oleObj>
              </mc:Choice>
              <mc:Fallback>
                <p:oleObj name="Microsoft 数式 3.0" r:id="rId4" imgW="327636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7831138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コネクタ 11"/>
          <p:cNvCxnSpPr/>
          <p:nvPr/>
        </p:nvCxnSpPr>
        <p:spPr>
          <a:xfrm>
            <a:off x="1401763" y="3049588"/>
            <a:ext cx="273685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354513" y="3049588"/>
            <a:ext cx="93662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722938" y="3049588"/>
            <a:ext cx="1439862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450138" y="3049588"/>
            <a:ext cx="433387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テキスト ボックス 19"/>
          <p:cNvSpPr txBox="1">
            <a:spLocks noChangeArrowheads="1"/>
          </p:cNvSpPr>
          <p:nvPr/>
        </p:nvSpPr>
        <p:spPr bwMode="auto">
          <a:xfrm>
            <a:off x="2122488" y="3265488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/>
            <a:r>
              <a:rPr lang="ja-JP" altLang="en-US" sz="2400">
                <a:solidFill>
                  <a:srgbClr val="FF0000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加速</a:t>
            </a:r>
          </a:p>
        </p:txBody>
      </p:sp>
      <p:sp>
        <p:nvSpPr>
          <p:cNvPr id="2056" name="テキスト ボックス 20"/>
          <p:cNvSpPr txBox="1">
            <a:spLocks noChangeArrowheads="1"/>
          </p:cNvSpPr>
          <p:nvPr/>
        </p:nvSpPr>
        <p:spPr bwMode="auto">
          <a:xfrm>
            <a:off x="4138613" y="3265488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2400">
                <a:solidFill>
                  <a:srgbClr val="00B050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ｅｓｃａｐｅ</a:t>
            </a:r>
          </a:p>
        </p:txBody>
      </p:sp>
      <p:sp>
        <p:nvSpPr>
          <p:cNvPr id="2057" name="テキスト ボックス 21"/>
          <p:cNvSpPr txBox="1">
            <a:spLocks noChangeArrowheads="1"/>
          </p:cNvSpPr>
          <p:nvPr/>
        </p:nvSpPr>
        <p:spPr bwMode="auto">
          <a:xfrm>
            <a:off x="6010275" y="3265488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/>
            <a:r>
              <a:rPr lang="ja-JP" altLang="en-US" sz="2400">
                <a:solidFill>
                  <a:srgbClr val="0070C0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冷却</a:t>
            </a:r>
          </a:p>
        </p:txBody>
      </p:sp>
      <p:sp>
        <p:nvSpPr>
          <p:cNvPr id="2058" name="テキスト ボックス 22"/>
          <p:cNvSpPr txBox="1">
            <a:spLocks noChangeArrowheads="1"/>
          </p:cNvSpPr>
          <p:nvPr/>
        </p:nvSpPr>
        <p:spPr bwMode="auto">
          <a:xfrm>
            <a:off x="7234238" y="3336925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>
                <a:latin typeface="Tw Cen MT" panose="020B0602020104020603" pitchFamily="34" charset="0"/>
                <a:ea typeface="HGPｺﾞｼｯｸE" panose="020B0900000000000000" pitchFamily="50" charset="-128"/>
              </a:rPr>
              <a:t>ｉｎｊｅｃｔｉｏｎ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1504950" y="3644900"/>
            <a:ext cx="906463" cy="11477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 flipV="1">
            <a:off x="1908175" y="3644900"/>
            <a:ext cx="2087563" cy="10795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11188" y="4724400"/>
            <a:ext cx="23622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/>
              <a:t>Shock</a:t>
            </a:r>
            <a:r>
              <a:rPr lang="ja-JP" altLang="en-US"/>
              <a:t>からの距離</a:t>
            </a:r>
            <a:r>
              <a:rPr lang="en-US" altLang="ja-JP"/>
              <a:t>ξ</a:t>
            </a:r>
            <a:r>
              <a:rPr lang="ja-JP" altLang="en-US"/>
              <a:t>に応じて変化させて計算</a:t>
            </a:r>
          </a:p>
          <a:p>
            <a:pPr algn="l" eaLnBrk="1" hangingPunct="1">
              <a:spcBef>
                <a:spcPct val="50000"/>
              </a:spcBef>
            </a:pPr>
            <a:r>
              <a:rPr lang="ja-JP" altLang="en-US" sz="2000" b="1"/>
              <a:t>→</a:t>
            </a:r>
            <a:r>
              <a:rPr lang="ja-JP" altLang="en-US" sz="2000" b="1">
                <a:solidFill>
                  <a:srgbClr val="FF3399"/>
                </a:solidFill>
              </a:rPr>
              <a:t>各</a:t>
            </a:r>
            <a:r>
              <a:rPr lang="en-US" altLang="ja-JP" sz="2000" b="1">
                <a:solidFill>
                  <a:srgbClr val="FF3399"/>
                </a:solidFill>
              </a:rPr>
              <a:t>ξ</a:t>
            </a:r>
            <a:r>
              <a:rPr lang="ja-JP" altLang="en-US" sz="2000" b="1">
                <a:solidFill>
                  <a:srgbClr val="FF3399"/>
                </a:solidFill>
              </a:rPr>
              <a:t>の結果を足し合わせる</a:t>
            </a:r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 flipV="1">
            <a:off x="6629400" y="3962400"/>
            <a:ext cx="228600" cy="10668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V="1">
            <a:off x="7162800" y="3962400"/>
            <a:ext cx="304800" cy="1066800"/>
          </a:xfrm>
          <a:prstGeom prst="line">
            <a:avLst/>
          </a:prstGeom>
          <a:noFill/>
          <a:ln w="317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705600" y="5105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/>
              <a:t>一定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85800" y="6096000"/>
            <a:ext cx="845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b="1">
                <a:solidFill>
                  <a:srgbClr val="339933"/>
                </a:solidFill>
              </a:rPr>
              <a:t>Escape</a:t>
            </a:r>
            <a:r>
              <a:rPr lang="ja-JP" altLang="en-US"/>
              <a:t>した電子の場合は、</a:t>
            </a:r>
            <a:r>
              <a:rPr lang="en-US" altLang="ja-JP"/>
              <a:t>escape</a:t>
            </a:r>
            <a:r>
              <a:rPr lang="ja-JP" altLang="en-US"/>
              <a:t>分を「</a:t>
            </a:r>
            <a:r>
              <a:rPr lang="en-US" altLang="ja-JP"/>
              <a:t>injection」</a:t>
            </a:r>
            <a:r>
              <a:rPr lang="ja-JP" altLang="en-US"/>
              <a:t>にし、その「</a:t>
            </a:r>
            <a:r>
              <a:rPr lang="ja-JP" altLang="en-US" b="1">
                <a:solidFill>
                  <a:srgbClr val="0066FF"/>
                </a:solidFill>
              </a:rPr>
              <a:t>冷却</a:t>
            </a:r>
            <a:r>
              <a:rPr lang="ja-JP" altLang="en-US"/>
              <a:t>」を計算する</a:t>
            </a:r>
          </a:p>
        </p:txBody>
      </p:sp>
      <p:pic>
        <p:nvPicPr>
          <p:cNvPr id="19" name="Picture 5" descr="W:\cygwin64\home\heaUser\master\ss14\ss14\D0_x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41663"/>
            <a:ext cx="44656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5364163" y="5732463"/>
            <a:ext cx="2879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Shock</a:t>
            </a:r>
            <a:r>
              <a:rPr lang="ja-JP" altLang="en-US"/>
              <a:t>面からの距離　</a:t>
            </a:r>
            <a:r>
              <a:rPr lang="en-US" altLang="ja-JP"/>
              <a:t>ξ</a:t>
            </a:r>
            <a:endParaRPr lang="ja-JP" altLang="en-US"/>
          </a:p>
        </p:txBody>
      </p:sp>
      <p:sp>
        <p:nvSpPr>
          <p:cNvPr id="25" name="テキスト ボックス 24"/>
          <p:cNvSpPr txBox="1">
            <a:spLocks noChangeArrowheads="1"/>
          </p:cNvSpPr>
          <p:nvPr/>
        </p:nvSpPr>
        <p:spPr bwMode="auto">
          <a:xfrm>
            <a:off x="3473450" y="3933825"/>
            <a:ext cx="738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加速の効率</a:t>
            </a:r>
            <a:r>
              <a:rPr lang="en-US" altLang="ja-JP"/>
              <a:t>D</a:t>
            </a:r>
            <a:r>
              <a:rPr lang="en-US" altLang="ja-JP" baseline="-25000"/>
              <a:t>pp</a:t>
            </a:r>
            <a:endParaRPr lang="en-US" altLang="ja-JP"/>
          </a:p>
        </p:txBody>
      </p:sp>
      <p:sp>
        <p:nvSpPr>
          <p:cNvPr id="22" name="Rectangle 1026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ja-JP" altLang="en-US" smtClean="0"/>
              <a:t>加速の空間依存モデル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45"/>
    </mc:Choice>
    <mc:Fallback xmlns="">
      <p:transition spd="slow" advTm="7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1"/>
          <p:cNvSpPr>
            <a:spLocks noChangeArrowheads="1"/>
          </p:cNvSpPr>
          <p:nvPr/>
        </p:nvSpPr>
        <p:spPr bwMode="auto">
          <a:xfrm>
            <a:off x="5562600" y="1905000"/>
            <a:ext cx="3048000" cy="3352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55" name="Rectang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ja-JP" smtClean="0"/>
              <a:t>Mertsch</a:t>
            </a:r>
            <a:r>
              <a:rPr lang="ja-JP" altLang="en-US" smtClean="0"/>
              <a:t>らの空間依存モデル</a:t>
            </a:r>
          </a:p>
        </p:txBody>
      </p:sp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685800" y="2286000"/>
            <a:ext cx="2819400" cy="274320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990600" y="2590800"/>
            <a:ext cx="2209800" cy="21336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1295400" y="2895600"/>
            <a:ext cx="1600200" cy="15240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295400" y="1905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/>
              <a:t>shock</a:t>
            </a:r>
            <a:r>
              <a:rPr lang="ja-JP" altLang="en-US"/>
              <a:t>面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4478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1" name="Text Box 16"/>
          <p:cNvSpPr txBox="1">
            <a:spLocks noChangeArrowheads="1"/>
          </p:cNvSpPr>
          <p:nvPr/>
        </p:nvSpPr>
        <p:spPr bwMode="auto">
          <a:xfrm>
            <a:off x="0" y="1600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dirty="0" smtClean="0"/>
              <a:t>上から見た</a:t>
            </a:r>
            <a:r>
              <a:rPr lang="en-US" altLang="ja-JP" dirty="0" smtClean="0"/>
              <a:t>Bubble</a:t>
            </a:r>
            <a:endParaRPr lang="ja-JP" altLang="en-US" dirty="0"/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107505" y="5355620"/>
            <a:ext cx="90498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400" dirty="0"/>
              <a:t>◎加速領域の粒子→加速+冷却を計算＆一部が</a:t>
            </a:r>
            <a:r>
              <a:rPr lang="en-US" altLang="ja-JP" sz="2400" dirty="0"/>
              <a:t>escape</a:t>
            </a:r>
          </a:p>
          <a:p>
            <a:pPr algn="l" eaLnBrk="1" hangingPunct="1">
              <a:spcBef>
                <a:spcPct val="50000"/>
              </a:spcBef>
            </a:pPr>
            <a:r>
              <a:rPr lang="ja-JP" altLang="en-US" sz="2400" dirty="0"/>
              <a:t>●</a:t>
            </a:r>
            <a:r>
              <a:rPr lang="en-US" altLang="ja-JP" sz="2400" dirty="0"/>
              <a:t>Escape</a:t>
            </a:r>
            <a:r>
              <a:rPr lang="ja-JP" altLang="en-US" sz="2400" dirty="0"/>
              <a:t>した粒子→加速や冷却の計算は</a:t>
            </a:r>
            <a:r>
              <a:rPr lang="ja-JP" altLang="en-US" sz="2400" dirty="0" smtClean="0"/>
              <a:t>行わない</a:t>
            </a:r>
            <a:endParaRPr lang="en-US" altLang="ja-JP" sz="2400" dirty="0" smtClean="0"/>
          </a:p>
          <a:p>
            <a:pPr algn="l" eaLnBrk="1" hangingPunct="1">
              <a:spcBef>
                <a:spcPct val="50000"/>
              </a:spcBef>
            </a:pPr>
            <a:r>
              <a:rPr lang="ja-JP" altLang="en-US" sz="2400" dirty="0" smtClean="0"/>
              <a:t>○計算は各</a:t>
            </a:r>
            <a:r>
              <a:rPr lang="en-US" altLang="ja-JP" sz="2400" dirty="0" smtClean="0"/>
              <a:t>shell</a:t>
            </a:r>
            <a:r>
              <a:rPr lang="ja-JP" altLang="en-US" sz="2400" dirty="0" smtClean="0"/>
              <a:t>ごと</a:t>
            </a:r>
            <a:r>
              <a:rPr lang="en-US" altLang="ja-JP" sz="2400" dirty="0" smtClean="0"/>
              <a:t>(ξ=0.1,1.0</a:t>
            </a:r>
            <a:r>
              <a:rPr lang="ja-JP" altLang="en-US" sz="2400" dirty="0" smtClean="0"/>
              <a:t>など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独立に定常状態になるまで計算</a:t>
            </a:r>
            <a:endParaRPr lang="ja-JP" altLang="en-US" sz="2400" dirty="0"/>
          </a:p>
        </p:txBody>
      </p:sp>
      <p:sp>
        <p:nvSpPr>
          <p:cNvPr id="23563" name="Line 19"/>
          <p:cNvSpPr>
            <a:spLocks noChangeShapeType="1"/>
          </p:cNvSpPr>
          <p:nvPr/>
        </p:nvSpPr>
        <p:spPr bwMode="auto">
          <a:xfrm>
            <a:off x="8610600" y="1905000"/>
            <a:ext cx="0" cy="3352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4" name="Line 20"/>
          <p:cNvSpPr>
            <a:spLocks noChangeShapeType="1"/>
          </p:cNvSpPr>
          <p:nvPr/>
        </p:nvSpPr>
        <p:spPr bwMode="auto">
          <a:xfrm>
            <a:off x="5562600" y="1905000"/>
            <a:ext cx="0" cy="3352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5" name="Freeform 23"/>
          <p:cNvSpPr>
            <a:spLocks/>
          </p:cNvSpPr>
          <p:nvPr/>
        </p:nvSpPr>
        <p:spPr bwMode="auto">
          <a:xfrm>
            <a:off x="6019800" y="4267200"/>
            <a:ext cx="2036763" cy="992188"/>
          </a:xfrm>
          <a:custGeom>
            <a:avLst/>
            <a:gdLst>
              <a:gd name="T0" fmla="*/ 800 w 1283"/>
              <a:gd name="T1" fmla="*/ 568 h 625"/>
              <a:gd name="T2" fmla="*/ 585 w 1283"/>
              <a:gd name="T3" fmla="*/ 576 h 625"/>
              <a:gd name="T4" fmla="*/ 533 w 1283"/>
              <a:gd name="T5" fmla="*/ 542 h 625"/>
              <a:gd name="T6" fmla="*/ 508 w 1283"/>
              <a:gd name="T7" fmla="*/ 516 h 625"/>
              <a:gd name="T8" fmla="*/ 344 w 1283"/>
              <a:gd name="T9" fmla="*/ 508 h 625"/>
              <a:gd name="T10" fmla="*/ 129 w 1283"/>
              <a:gd name="T11" fmla="*/ 473 h 625"/>
              <a:gd name="T12" fmla="*/ 69 w 1283"/>
              <a:gd name="T13" fmla="*/ 250 h 625"/>
              <a:gd name="T14" fmla="*/ 43 w 1283"/>
              <a:gd name="T15" fmla="*/ 224 h 625"/>
              <a:gd name="T16" fmla="*/ 18 w 1283"/>
              <a:gd name="T17" fmla="*/ 215 h 625"/>
              <a:gd name="T18" fmla="*/ 0 w 1283"/>
              <a:gd name="T19" fmla="*/ 164 h 625"/>
              <a:gd name="T20" fmla="*/ 284 w 1283"/>
              <a:gd name="T21" fmla="*/ 86 h 625"/>
              <a:gd name="T22" fmla="*/ 353 w 1283"/>
              <a:gd name="T23" fmla="*/ 60 h 625"/>
              <a:gd name="T24" fmla="*/ 387 w 1283"/>
              <a:gd name="T25" fmla="*/ 35 h 625"/>
              <a:gd name="T26" fmla="*/ 456 w 1283"/>
              <a:gd name="T27" fmla="*/ 0 h 625"/>
              <a:gd name="T28" fmla="*/ 594 w 1283"/>
              <a:gd name="T29" fmla="*/ 9 h 625"/>
              <a:gd name="T30" fmla="*/ 671 w 1283"/>
              <a:gd name="T31" fmla="*/ 35 h 625"/>
              <a:gd name="T32" fmla="*/ 774 w 1283"/>
              <a:gd name="T33" fmla="*/ 43 h 625"/>
              <a:gd name="T34" fmla="*/ 1032 w 1283"/>
              <a:gd name="T35" fmla="*/ 35 h 625"/>
              <a:gd name="T36" fmla="*/ 1058 w 1283"/>
              <a:gd name="T37" fmla="*/ 103 h 625"/>
              <a:gd name="T38" fmla="*/ 1023 w 1283"/>
              <a:gd name="T39" fmla="*/ 155 h 625"/>
              <a:gd name="T40" fmla="*/ 1006 w 1283"/>
              <a:gd name="T41" fmla="*/ 181 h 625"/>
              <a:gd name="T42" fmla="*/ 1066 w 1283"/>
              <a:gd name="T43" fmla="*/ 241 h 625"/>
              <a:gd name="T44" fmla="*/ 1161 w 1283"/>
              <a:gd name="T45" fmla="*/ 336 h 625"/>
              <a:gd name="T46" fmla="*/ 1256 w 1283"/>
              <a:gd name="T47" fmla="*/ 396 h 625"/>
              <a:gd name="T48" fmla="*/ 1075 w 1283"/>
              <a:gd name="T49" fmla="*/ 516 h 625"/>
              <a:gd name="T50" fmla="*/ 946 w 1283"/>
              <a:gd name="T51" fmla="*/ 593 h 625"/>
              <a:gd name="T52" fmla="*/ 800 w 1283"/>
              <a:gd name="T53" fmla="*/ 568 h 6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83"/>
              <a:gd name="T82" fmla="*/ 0 h 625"/>
              <a:gd name="T83" fmla="*/ 1283 w 1283"/>
              <a:gd name="T84" fmla="*/ 625 h 6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83" h="625">
                <a:moveTo>
                  <a:pt x="800" y="568"/>
                </a:moveTo>
                <a:cubicBezTo>
                  <a:pt x="716" y="573"/>
                  <a:pt x="662" y="588"/>
                  <a:pt x="585" y="576"/>
                </a:cubicBezTo>
                <a:cubicBezTo>
                  <a:pt x="568" y="565"/>
                  <a:pt x="547" y="557"/>
                  <a:pt x="533" y="542"/>
                </a:cubicBezTo>
                <a:cubicBezTo>
                  <a:pt x="525" y="533"/>
                  <a:pt x="520" y="518"/>
                  <a:pt x="508" y="516"/>
                </a:cubicBezTo>
                <a:cubicBezTo>
                  <a:pt x="454" y="506"/>
                  <a:pt x="399" y="511"/>
                  <a:pt x="344" y="508"/>
                </a:cubicBezTo>
                <a:cubicBezTo>
                  <a:pt x="292" y="453"/>
                  <a:pt x="195" y="476"/>
                  <a:pt x="129" y="473"/>
                </a:cubicBezTo>
                <a:cubicBezTo>
                  <a:pt x="110" y="372"/>
                  <a:pt x="180" y="294"/>
                  <a:pt x="69" y="250"/>
                </a:cubicBezTo>
                <a:cubicBezTo>
                  <a:pt x="60" y="241"/>
                  <a:pt x="53" y="231"/>
                  <a:pt x="43" y="224"/>
                </a:cubicBezTo>
                <a:cubicBezTo>
                  <a:pt x="36" y="219"/>
                  <a:pt x="23" y="222"/>
                  <a:pt x="18" y="215"/>
                </a:cubicBezTo>
                <a:cubicBezTo>
                  <a:pt x="7" y="200"/>
                  <a:pt x="0" y="164"/>
                  <a:pt x="0" y="164"/>
                </a:cubicBezTo>
                <a:cubicBezTo>
                  <a:pt x="141" y="67"/>
                  <a:pt x="17" y="98"/>
                  <a:pt x="284" y="86"/>
                </a:cubicBezTo>
                <a:cubicBezTo>
                  <a:pt x="306" y="75"/>
                  <a:pt x="331" y="71"/>
                  <a:pt x="353" y="60"/>
                </a:cubicBezTo>
                <a:cubicBezTo>
                  <a:pt x="366" y="54"/>
                  <a:pt x="375" y="42"/>
                  <a:pt x="387" y="35"/>
                </a:cubicBezTo>
                <a:cubicBezTo>
                  <a:pt x="409" y="22"/>
                  <a:pt x="456" y="0"/>
                  <a:pt x="456" y="0"/>
                </a:cubicBezTo>
                <a:cubicBezTo>
                  <a:pt x="502" y="3"/>
                  <a:pt x="548" y="3"/>
                  <a:pt x="594" y="9"/>
                </a:cubicBezTo>
                <a:cubicBezTo>
                  <a:pt x="598" y="10"/>
                  <a:pt x="657" y="30"/>
                  <a:pt x="671" y="35"/>
                </a:cubicBezTo>
                <a:cubicBezTo>
                  <a:pt x="704" y="46"/>
                  <a:pt x="740" y="40"/>
                  <a:pt x="774" y="43"/>
                </a:cubicBezTo>
                <a:cubicBezTo>
                  <a:pt x="927" y="29"/>
                  <a:pt x="848" y="11"/>
                  <a:pt x="1032" y="35"/>
                </a:cubicBezTo>
                <a:cubicBezTo>
                  <a:pt x="1059" y="53"/>
                  <a:pt x="1077" y="69"/>
                  <a:pt x="1058" y="103"/>
                </a:cubicBezTo>
                <a:cubicBezTo>
                  <a:pt x="1048" y="121"/>
                  <a:pt x="1035" y="138"/>
                  <a:pt x="1023" y="155"/>
                </a:cubicBezTo>
                <a:cubicBezTo>
                  <a:pt x="1017" y="164"/>
                  <a:pt x="1006" y="181"/>
                  <a:pt x="1006" y="181"/>
                </a:cubicBezTo>
                <a:cubicBezTo>
                  <a:pt x="1017" y="222"/>
                  <a:pt x="1027" y="227"/>
                  <a:pt x="1066" y="241"/>
                </a:cubicBezTo>
                <a:cubicBezTo>
                  <a:pt x="1112" y="285"/>
                  <a:pt x="1088" y="317"/>
                  <a:pt x="1161" y="336"/>
                </a:cubicBezTo>
                <a:cubicBezTo>
                  <a:pt x="1199" y="373"/>
                  <a:pt x="1202" y="378"/>
                  <a:pt x="1256" y="396"/>
                </a:cubicBezTo>
                <a:cubicBezTo>
                  <a:pt x="1283" y="485"/>
                  <a:pt x="1133" y="498"/>
                  <a:pt x="1075" y="516"/>
                </a:cubicBezTo>
                <a:cubicBezTo>
                  <a:pt x="1033" y="544"/>
                  <a:pt x="994" y="578"/>
                  <a:pt x="946" y="593"/>
                </a:cubicBezTo>
                <a:cubicBezTo>
                  <a:pt x="803" y="585"/>
                  <a:pt x="830" y="625"/>
                  <a:pt x="800" y="56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566" name="Oval 24"/>
          <p:cNvSpPr>
            <a:spLocks noChangeArrowheads="1"/>
          </p:cNvSpPr>
          <p:nvPr/>
        </p:nvSpPr>
        <p:spPr bwMode="auto">
          <a:xfrm>
            <a:off x="6324600" y="4572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67" name="Oval 26"/>
          <p:cNvSpPr>
            <a:spLocks noChangeArrowheads="1"/>
          </p:cNvSpPr>
          <p:nvPr/>
        </p:nvSpPr>
        <p:spPr bwMode="auto">
          <a:xfrm>
            <a:off x="7772400" y="4953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68" name="Oval 27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69" name="Oval 28"/>
          <p:cNvSpPr>
            <a:spLocks noChangeArrowheads="1"/>
          </p:cNvSpPr>
          <p:nvPr/>
        </p:nvSpPr>
        <p:spPr bwMode="auto">
          <a:xfrm>
            <a:off x="6553200" y="3352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570" name="Text Box 29"/>
          <p:cNvSpPr txBox="1">
            <a:spLocks noChangeArrowheads="1"/>
          </p:cNvSpPr>
          <p:nvPr/>
        </p:nvSpPr>
        <p:spPr bwMode="auto">
          <a:xfrm>
            <a:off x="6477000" y="4572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加速領域</a:t>
            </a:r>
          </a:p>
        </p:txBody>
      </p:sp>
      <p:cxnSp>
        <p:nvCxnSpPr>
          <p:cNvPr id="23571" name="AutoShape 30"/>
          <p:cNvCxnSpPr>
            <a:cxnSpLocks noChangeShapeType="1"/>
            <a:stCxn id="23565" idx="13"/>
            <a:endCxn id="23569" idx="5"/>
          </p:cNvCxnSpPr>
          <p:nvPr/>
        </p:nvCxnSpPr>
        <p:spPr bwMode="auto">
          <a:xfrm rot="5400000" flipH="1">
            <a:off x="6256338" y="3779838"/>
            <a:ext cx="849312" cy="125412"/>
          </a:xfrm>
          <a:prstGeom prst="curvedConnector3">
            <a:avLst>
              <a:gd name="adj1" fmla="val 4934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2" name="AutoShape 31"/>
          <p:cNvCxnSpPr>
            <a:cxnSpLocks noChangeShapeType="1"/>
            <a:stCxn id="23565" idx="16"/>
            <a:endCxn id="23568" idx="4"/>
          </p:cNvCxnSpPr>
          <p:nvPr/>
        </p:nvCxnSpPr>
        <p:spPr bwMode="auto">
          <a:xfrm rot="-5400000">
            <a:off x="6733381" y="3715544"/>
            <a:ext cx="1135063" cy="104775"/>
          </a:xfrm>
          <a:prstGeom prst="curvedConnector3">
            <a:avLst>
              <a:gd name="adj1" fmla="val 5300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3" name="Text Box 32"/>
          <p:cNvSpPr txBox="1">
            <a:spLocks noChangeArrowheads="1"/>
          </p:cNvSpPr>
          <p:nvPr/>
        </p:nvSpPr>
        <p:spPr bwMode="auto">
          <a:xfrm>
            <a:off x="5791200" y="25146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b="1"/>
              <a:t>加速領域から</a:t>
            </a:r>
            <a:r>
              <a:rPr lang="en-US" altLang="ja-JP" b="1"/>
              <a:t>escape</a:t>
            </a:r>
            <a:r>
              <a:rPr lang="ja-JP" altLang="en-US" b="1"/>
              <a:t>した粒子→計算を行わない</a:t>
            </a:r>
            <a:endParaRPr lang="en-US" altLang="ja-JP" b="1"/>
          </a:p>
        </p:txBody>
      </p:sp>
      <p:sp>
        <p:nvSpPr>
          <p:cNvPr id="23574" name="Line 33"/>
          <p:cNvSpPr>
            <a:spLocks noChangeShapeType="1"/>
          </p:cNvSpPr>
          <p:nvPr/>
        </p:nvSpPr>
        <p:spPr bwMode="auto">
          <a:xfrm flipH="1">
            <a:off x="3276600" y="1905000"/>
            <a:ext cx="20574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5" name="Line 34"/>
          <p:cNvSpPr>
            <a:spLocks noChangeShapeType="1"/>
          </p:cNvSpPr>
          <p:nvPr/>
        </p:nvSpPr>
        <p:spPr bwMode="auto">
          <a:xfrm flipH="1" flipV="1">
            <a:off x="3276600" y="3733800"/>
            <a:ext cx="19812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76" name="Text Box 35"/>
          <p:cNvSpPr txBox="1">
            <a:spLocks noChangeArrowheads="1"/>
          </p:cNvSpPr>
          <p:nvPr/>
        </p:nvSpPr>
        <p:spPr bwMode="auto">
          <a:xfrm>
            <a:off x="4114800" y="3276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/>
              <a:t>拡大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5032136" y="4382158"/>
            <a:ext cx="1292463" cy="188254"/>
            <a:chOff x="3536853" y="1802831"/>
            <a:chExt cx="1292463" cy="188254"/>
          </a:xfrm>
        </p:grpSpPr>
        <p:sp>
          <p:nvSpPr>
            <p:cNvPr id="35" name="フリーフォーム 34"/>
            <p:cNvSpPr/>
            <p:nvPr/>
          </p:nvSpPr>
          <p:spPr>
            <a:xfrm>
              <a:off x="3978226" y="1802831"/>
              <a:ext cx="425545" cy="185441"/>
            </a:xfrm>
            <a:custGeom>
              <a:avLst/>
              <a:gdLst>
                <a:gd name="connsiteX0" fmla="*/ 0 w 2838734"/>
                <a:gd name="connsiteY0" fmla="*/ 709727 h 737022"/>
                <a:gd name="connsiteX1" fmla="*/ 682388 w 2838734"/>
                <a:gd name="connsiteY1" fmla="*/ 43 h 737022"/>
                <a:gd name="connsiteX2" fmla="*/ 1460310 w 2838734"/>
                <a:gd name="connsiteY2" fmla="*/ 737022 h 737022"/>
                <a:gd name="connsiteX3" fmla="*/ 2142698 w 2838734"/>
                <a:gd name="connsiteY3" fmla="*/ 43 h 737022"/>
                <a:gd name="connsiteX4" fmla="*/ 2838734 w 2838734"/>
                <a:gd name="connsiteY4" fmla="*/ 737022 h 7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734" h="737022">
                  <a:moveTo>
                    <a:pt x="0" y="709727"/>
                  </a:moveTo>
                  <a:cubicBezTo>
                    <a:pt x="219501" y="352610"/>
                    <a:pt x="439003" y="-4506"/>
                    <a:pt x="682388" y="43"/>
                  </a:cubicBezTo>
                  <a:cubicBezTo>
                    <a:pt x="925773" y="4592"/>
                    <a:pt x="1216925" y="737022"/>
                    <a:pt x="1460310" y="737022"/>
                  </a:cubicBezTo>
                  <a:cubicBezTo>
                    <a:pt x="1703695" y="737022"/>
                    <a:pt x="1912961" y="43"/>
                    <a:pt x="2142698" y="43"/>
                  </a:cubicBezTo>
                  <a:cubicBezTo>
                    <a:pt x="2372435" y="43"/>
                    <a:pt x="2605584" y="368532"/>
                    <a:pt x="2838734" y="73702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4403771" y="1803678"/>
              <a:ext cx="425545" cy="185441"/>
            </a:xfrm>
            <a:custGeom>
              <a:avLst/>
              <a:gdLst>
                <a:gd name="connsiteX0" fmla="*/ 0 w 2838734"/>
                <a:gd name="connsiteY0" fmla="*/ 709727 h 737022"/>
                <a:gd name="connsiteX1" fmla="*/ 682388 w 2838734"/>
                <a:gd name="connsiteY1" fmla="*/ 43 h 737022"/>
                <a:gd name="connsiteX2" fmla="*/ 1460310 w 2838734"/>
                <a:gd name="connsiteY2" fmla="*/ 737022 h 737022"/>
                <a:gd name="connsiteX3" fmla="*/ 2142698 w 2838734"/>
                <a:gd name="connsiteY3" fmla="*/ 43 h 737022"/>
                <a:gd name="connsiteX4" fmla="*/ 2838734 w 2838734"/>
                <a:gd name="connsiteY4" fmla="*/ 737022 h 7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734" h="737022">
                  <a:moveTo>
                    <a:pt x="0" y="709727"/>
                  </a:moveTo>
                  <a:cubicBezTo>
                    <a:pt x="219501" y="352610"/>
                    <a:pt x="439003" y="-4506"/>
                    <a:pt x="682388" y="43"/>
                  </a:cubicBezTo>
                  <a:cubicBezTo>
                    <a:pt x="925773" y="4592"/>
                    <a:pt x="1216925" y="737022"/>
                    <a:pt x="1460310" y="737022"/>
                  </a:cubicBezTo>
                  <a:cubicBezTo>
                    <a:pt x="1703695" y="737022"/>
                    <a:pt x="1912961" y="43"/>
                    <a:pt x="2142698" y="43"/>
                  </a:cubicBezTo>
                  <a:cubicBezTo>
                    <a:pt x="2372435" y="43"/>
                    <a:pt x="2605584" y="368532"/>
                    <a:pt x="2838734" y="73702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/>
            <p:cNvSpPr/>
            <p:nvPr/>
          </p:nvSpPr>
          <p:spPr>
            <a:xfrm>
              <a:off x="3536853" y="1805644"/>
              <a:ext cx="425545" cy="185441"/>
            </a:xfrm>
            <a:custGeom>
              <a:avLst/>
              <a:gdLst>
                <a:gd name="connsiteX0" fmla="*/ 0 w 2838734"/>
                <a:gd name="connsiteY0" fmla="*/ 709727 h 737022"/>
                <a:gd name="connsiteX1" fmla="*/ 682388 w 2838734"/>
                <a:gd name="connsiteY1" fmla="*/ 43 h 737022"/>
                <a:gd name="connsiteX2" fmla="*/ 1460310 w 2838734"/>
                <a:gd name="connsiteY2" fmla="*/ 737022 h 737022"/>
                <a:gd name="connsiteX3" fmla="*/ 2142698 w 2838734"/>
                <a:gd name="connsiteY3" fmla="*/ 43 h 737022"/>
                <a:gd name="connsiteX4" fmla="*/ 2838734 w 2838734"/>
                <a:gd name="connsiteY4" fmla="*/ 737022 h 7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734" h="737022">
                  <a:moveTo>
                    <a:pt x="0" y="709727"/>
                  </a:moveTo>
                  <a:cubicBezTo>
                    <a:pt x="219501" y="352610"/>
                    <a:pt x="439003" y="-4506"/>
                    <a:pt x="682388" y="43"/>
                  </a:cubicBezTo>
                  <a:cubicBezTo>
                    <a:pt x="925773" y="4592"/>
                    <a:pt x="1216925" y="737022"/>
                    <a:pt x="1460310" y="737022"/>
                  </a:cubicBezTo>
                  <a:cubicBezTo>
                    <a:pt x="1703695" y="737022"/>
                    <a:pt x="1912961" y="43"/>
                    <a:pt x="2142698" y="43"/>
                  </a:cubicBezTo>
                  <a:cubicBezTo>
                    <a:pt x="2372435" y="43"/>
                    <a:pt x="2605584" y="368532"/>
                    <a:pt x="2838734" y="73702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4888765" y="4017508"/>
            <a:ext cx="6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放射</a:t>
            </a:r>
            <a:endParaRPr kumimoji="1" lang="ja-JP" altLang="en-US" dirty="0"/>
          </a:p>
        </p:txBody>
      </p:sp>
      <p:pic>
        <p:nvPicPr>
          <p:cNvPr id="40" name="図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3" y="1588880"/>
            <a:ext cx="8433141" cy="435810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802840" y="5562283"/>
            <a:ext cx="235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Mertsch</a:t>
            </a:r>
            <a:r>
              <a:rPr kumimoji="1" lang="en-US" altLang="ja-JP" dirty="0" smtClean="0"/>
              <a:t> et al.2011)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8800"/>
            <a:ext cx="4644008" cy="3406946"/>
          </a:xfrm>
          <a:prstGeom prst="rect">
            <a:avLst/>
          </a:prstGeom>
        </p:spPr>
      </p:pic>
      <p:sp>
        <p:nvSpPr>
          <p:cNvPr id="23555" name="Rectang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ja-JP" dirty="0" err="1" smtClean="0"/>
              <a:t>Mertsch</a:t>
            </a:r>
            <a:r>
              <a:rPr lang="ja-JP" altLang="en-US" dirty="0" err="1" smtClean="0"/>
              <a:t>らの</a:t>
            </a:r>
            <a:r>
              <a:rPr lang="ja-JP" altLang="en-US" dirty="0" smtClean="0"/>
              <a:t>空間依存モデル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83" y="1653916"/>
            <a:ext cx="4467467" cy="3395403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6886316" y="6488668"/>
            <a:ext cx="235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Mertsch</a:t>
            </a:r>
            <a:r>
              <a:rPr kumimoji="1" lang="en-US" altLang="ja-JP" dirty="0" smtClean="0"/>
              <a:t> et al.2011)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504931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</a:t>
            </a:r>
            <a:r>
              <a:rPr kumimoji="1" lang="en-US" altLang="ja-JP" dirty="0" smtClean="0"/>
              <a:t>ard</a:t>
            </a:r>
            <a:r>
              <a:rPr kumimoji="1" lang="ja-JP" altLang="en-US" dirty="0" smtClean="0"/>
              <a:t>な放射スペクトルの再現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716016" y="5069934"/>
            <a:ext cx="440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一様</a:t>
            </a:r>
            <a:r>
              <a:rPr lang="ja-JP" altLang="en-US" dirty="0" smtClean="0"/>
              <a:t>な表面輝度および</a:t>
            </a:r>
            <a:r>
              <a:rPr lang="en-US" altLang="ja-JP" dirty="0" smtClean="0"/>
              <a:t>sharp</a:t>
            </a:r>
            <a:r>
              <a:rPr lang="ja-JP" altLang="en-US" dirty="0" smtClean="0"/>
              <a:t>な</a:t>
            </a:r>
            <a:r>
              <a:rPr lang="en-US" altLang="ja-JP" dirty="0" smtClean="0"/>
              <a:t>edge</a:t>
            </a:r>
            <a:r>
              <a:rPr kumimoji="1" lang="ja-JP" altLang="en-US" dirty="0" smtClean="0"/>
              <a:t>の再現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" y="1124744"/>
            <a:ext cx="8207896" cy="517481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123728" y="6321142"/>
            <a:ext cx="5482668" cy="373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WMAP-haze</a:t>
            </a:r>
            <a:r>
              <a:rPr lang="ja-JP" altLang="en-US" dirty="0" smtClean="0"/>
              <a:t>の再現はできなかった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694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/>
          </p:cNvSpPr>
          <p:nvPr>
            <p:ph type="ctrTitle"/>
          </p:nvPr>
        </p:nvSpPr>
        <p:spPr>
          <a:xfrm>
            <a:off x="250825" y="228600"/>
            <a:ext cx="8740775" cy="1143000"/>
          </a:xfrm>
        </p:spPr>
        <p:txBody>
          <a:bodyPr/>
          <a:lstStyle/>
          <a:p>
            <a:pPr algn="ctr" eaLnBrk="1" hangingPunct="1"/>
            <a:r>
              <a:rPr lang="ja-JP" altLang="en-US" dirty="0" smtClean="0"/>
              <a:t>加速の空間依存モデル＋時間発展</a:t>
            </a:r>
          </a:p>
        </p:txBody>
      </p:sp>
      <p:pic>
        <p:nvPicPr>
          <p:cNvPr id="25" name="Picture 5" descr="W:\cygwin64\home\heaUser\master\ss14\ss14\D0_x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02" y="2027636"/>
            <a:ext cx="44656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矢印 7"/>
          <p:cNvSpPr/>
          <p:nvPr/>
        </p:nvSpPr>
        <p:spPr>
          <a:xfrm>
            <a:off x="6372200" y="3087059"/>
            <a:ext cx="2160240" cy="2595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46119" y="4861751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Shock</a:t>
            </a:r>
            <a:r>
              <a:rPr lang="ja-JP" altLang="en-US" dirty="0" smtClean="0"/>
              <a:t>面からの距離</a:t>
            </a:r>
            <a:r>
              <a:rPr lang="en-US" altLang="ja-JP" dirty="0" smtClean="0"/>
              <a:t>=</a:t>
            </a:r>
            <a:r>
              <a:rPr lang="ja-JP" altLang="en-US" dirty="0" smtClean="0"/>
              <a:t>計算時間</a:t>
            </a:r>
            <a:r>
              <a:rPr lang="en-US" altLang="ja-JP" dirty="0" smtClean="0"/>
              <a:t>t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4646" y="5758005"/>
            <a:ext cx="7480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</a:t>
            </a:r>
            <a:r>
              <a:rPr kumimoji="1" lang="en-US" altLang="ja-JP" sz="2400" dirty="0" smtClean="0"/>
              <a:t>hock</a:t>
            </a:r>
            <a:r>
              <a:rPr kumimoji="1" lang="ja-JP" altLang="en-US" sz="2400" dirty="0" smtClean="0"/>
              <a:t>面から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近い</a:t>
            </a:r>
            <a:r>
              <a:rPr kumimoji="1" lang="en-US" altLang="ja-JP" sz="2400" dirty="0" smtClean="0"/>
              <a:t>(ξ</a:t>
            </a:r>
            <a:r>
              <a:rPr kumimoji="1" lang="ja-JP" altLang="en-US" sz="2400" dirty="0" smtClean="0"/>
              <a:t>小</a:t>
            </a:r>
            <a:r>
              <a:rPr kumimoji="1" lang="en-US" altLang="ja-JP" sz="2400" dirty="0" smtClean="0"/>
              <a:t>)=</a:t>
            </a:r>
            <a:r>
              <a:rPr kumimoji="1" lang="ja-JP" altLang="en-US" sz="2400" dirty="0" smtClean="0"/>
              <a:t>経過時間</a:t>
            </a:r>
            <a:r>
              <a:rPr lang="ja-JP" altLang="en-US" sz="2400" dirty="0"/>
              <a:t>が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短い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en-US" altLang="ja-JP" sz="2400" dirty="0"/>
              <a:t>s</a:t>
            </a:r>
            <a:r>
              <a:rPr kumimoji="1" lang="en-US" altLang="ja-JP" sz="2400" dirty="0" smtClean="0"/>
              <a:t>hock</a:t>
            </a:r>
            <a:r>
              <a:rPr lang="ja-JP" altLang="en-US" sz="2400" dirty="0" smtClean="0"/>
              <a:t>面から</a:t>
            </a:r>
            <a:r>
              <a:rPr lang="ja-JP" altLang="en-US" sz="2400" dirty="0" smtClean="0">
                <a:solidFill>
                  <a:srgbClr val="000099"/>
                </a:solidFill>
              </a:rPr>
              <a:t>遠い</a:t>
            </a:r>
            <a:r>
              <a:rPr lang="en-US" altLang="ja-JP" sz="2400" dirty="0" smtClean="0"/>
              <a:t>(ξ</a:t>
            </a:r>
            <a:r>
              <a:rPr lang="ja-JP" altLang="en-US" sz="2400" dirty="0" smtClean="0"/>
              <a:t>大</a:t>
            </a:r>
            <a:r>
              <a:rPr lang="en-US" altLang="ja-JP" sz="2400" dirty="0" smtClean="0"/>
              <a:t>)=</a:t>
            </a:r>
            <a:r>
              <a:rPr lang="ja-JP" altLang="en-US" sz="2400" dirty="0" smtClean="0"/>
              <a:t>経過</a:t>
            </a:r>
            <a:r>
              <a:rPr lang="ja-JP" altLang="en-US" sz="2400" dirty="0"/>
              <a:t>時間</a:t>
            </a:r>
            <a:r>
              <a:rPr lang="ja-JP" altLang="en-US" sz="2400" dirty="0" smtClean="0"/>
              <a:t>が</a:t>
            </a:r>
            <a:r>
              <a:rPr lang="ja-JP" altLang="en-US" sz="2400" dirty="0" smtClean="0">
                <a:solidFill>
                  <a:srgbClr val="000099"/>
                </a:solidFill>
              </a:rPr>
              <a:t>長い</a:t>
            </a:r>
            <a:endParaRPr kumimoji="1" lang="ja-JP" altLang="en-US" sz="2400" dirty="0">
              <a:solidFill>
                <a:srgbClr val="000099"/>
              </a:solidFill>
            </a:endParaRPr>
          </a:p>
        </p:txBody>
      </p:sp>
      <p:cxnSp>
        <p:nvCxnSpPr>
          <p:cNvPr id="20" name="直線コネクタ 19"/>
          <p:cNvCxnSpPr/>
          <p:nvPr/>
        </p:nvCxnSpPr>
        <p:spPr>
          <a:xfrm>
            <a:off x="447090" y="2119422"/>
            <a:ext cx="0" cy="28083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47090" y="3523578"/>
            <a:ext cx="3166120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469194" y="326196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ξ</a:t>
            </a:r>
            <a:endParaRPr kumimoji="1"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171507" y="5062061"/>
            <a:ext cx="136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Shock</a:t>
            </a:r>
            <a:r>
              <a:rPr kumimoji="1" lang="ja-JP" altLang="en-US" dirty="0" smtClean="0"/>
              <a:t>面</a:t>
            </a:r>
            <a:endParaRPr kumimoji="1" lang="ja-JP" altLang="en-US" dirty="0"/>
          </a:p>
        </p:txBody>
      </p:sp>
      <p:sp>
        <p:nvSpPr>
          <p:cNvPr id="24" name="Text Box 1037"/>
          <p:cNvSpPr txBox="1">
            <a:spLocks noChangeArrowheads="1"/>
          </p:cNvSpPr>
          <p:nvPr/>
        </p:nvSpPr>
        <p:spPr bwMode="auto">
          <a:xfrm>
            <a:off x="492516" y="1948005"/>
            <a:ext cx="42435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dirty="0"/>
              <a:t>shock</a:t>
            </a:r>
            <a:r>
              <a:rPr lang="ja-JP" altLang="en-US" dirty="0"/>
              <a:t>面に</a:t>
            </a:r>
            <a:r>
              <a:rPr lang="ja-JP" altLang="en-US" dirty="0">
                <a:solidFill>
                  <a:srgbClr val="FF0000"/>
                </a:solidFill>
              </a:rPr>
              <a:t>近い</a:t>
            </a:r>
            <a:r>
              <a:rPr lang="en-US" altLang="ja-JP" dirty="0"/>
              <a:t>(ξ</a:t>
            </a:r>
            <a:r>
              <a:rPr lang="ja-JP" altLang="en-US" dirty="0"/>
              <a:t>が小さい</a:t>
            </a:r>
            <a:r>
              <a:rPr lang="en-US" altLang="ja-JP" dirty="0"/>
              <a:t>)</a:t>
            </a:r>
            <a:r>
              <a:rPr lang="ja-JP" altLang="en-US" dirty="0"/>
              <a:t>　=加速が</a:t>
            </a:r>
            <a:r>
              <a:rPr lang="ja-JP" altLang="en-US" dirty="0">
                <a:solidFill>
                  <a:srgbClr val="FF0000"/>
                </a:solidFill>
              </a:rPr>
              <a:t>強い</a:t>
            </a:r>
          </a:p>
        </p:txBody>
      </p:sp>
      <p:cxnSp>
        <p:nvCxnSpPr>
          <p:cNvPr id="26" name="直線矢印コネクタ 25"/>
          <p:cNvCxnSpPr/>
          <p:nvPr/>
        </p:nvCxnSpPr>
        <p:spPr>
          <a:xfrm flipH="1">
            <a:off x="804898" y="2464456"/>
            <a:ext cx="296535" cy="80729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ドーナツ 26"/>
          <p:cNvSpPr/>
          <p:nvPr/>
        </p:nvSpPr>
        <p:spPr>
          <a:xfrm>
            <a:off x="512916" y="3127534"/>
            <a:ext cx="868046" cy="792088"/>
          </a:xfrm>
          <a:prstGeom prst="donut">
            <a:avLst>
              <a:gd name="adj" fmla="val 601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Text Box 1039"/>
          <p:cNvSpPr txBox="1">
            <a:spLocks noChangeArrowheads="1"/>
          </p:cNvSpPr>
          <p:nvPr/>
        </p:nvSpPr>
        <p:spPr bwMode="auto">
          <a:xfrm>
            <a:off x="512916" y="4536239"/>
            <a:ext cx="4406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 dirty="0"/>
              <a:t>shock</a:t>
            </a:r>
            <a:r>
              <a:rPr lang="ja-JP" altLang="en-US" dirty="0"/>
              <a:t>面から</a:t>
            </a:r>
            <a:r>
              <a:rPr lang="ja-JP" altLang="en-US" dirty="0">
                <a:solidFill>
                  <a:srgbClr val="000099"/>
                </a:solidFill>
              </a:rPr>
              <a:t>遠い</a:t>
            </a:r>
            <a:r>
              <a:rPr lang="en-US" altLang="ja-JP" dirty="0"/>
              <a:t>(ξ</a:t>
            </a:r>
            <a:r>
              <a:rPr lang="ja-JP" altLang="en-US" dirty="0"/>
              <a:t>が大きい</a:t>
            </a:r>
            <a:r>
              <a:rPr lang="en-US" altLang="ja-JP" dirty="0"/>
              <a:t>)</a:t>
            </a:r>
            <a:r>
              <a:rPr lang="ja-JP" altLang="en-US" dirty="0"/>
              <a:t>=加速が</a:t>
            </a:r>
            <a:r>
              <a:rPr lang="ja-JP" altLang="en-US" dirty="0">
                <a:solidFill>
                  <a:srgbClr val="000099"/>
                </a:solidFill>
              </a:rPr>
              <a:t>弱い</a:t>
            </a:r>
          </a:p>
        </p:txBody>
      </p:sp>
      <p:cxnSp>
        <p:nvCxnSpPr>
          <p:cNvPr id="29" name="直線矢印コネクタ 28"/>
          <p:cNvCxnSpPr/>
          <p:nvPr/>
        </p:nvCxnSpPr>
        <p:spPr>
          <a:xfrm flipV="1">
            <a:off x="3109154" y="3785188"/>
            <a:ext cx="0" cy="736493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ドーナツ 29"/>
          <p:cNvSpPr/>
          <p:nvPr/>
        </p:nvSpPr>
        <p:spPr>
          <a:xfrm>
            <a:off x="2495554" y="3127534"/>
            <a:ext cx="868046" cy="792088"/>
          </a:xfrm>
          <a:prstGeom prst="donut">
            <a:avLst>
              <a:gd name="adj" fmla="val 6016"/>
            </a:avLst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95502" y="2699302"/>
            <a:ext cx="276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pro</a:t>
            </a:r>
            <a:endParaRPr kumimoji="1" lang="ja-JP" altLang="en-US" sz="2400" dirty="0"/>
          </a:p>
        </p:txBody>
      </p:sp>
      <p:sp>
        <p:nvSpPr>
          <p:cNvPr id="3" name="円/楕円 2"/>
          <p:cNvSpPr/>
          <p:nvPr/>
        </p:nvSpPr>
        <p:spPr>
          <a:xfrm>
            <a:off x="1751017" y="3345327"/>
            <a:ext cx="360040" cy="41380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619672" y="3216830"/>
            <a:ext cx="648072" cy="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74188" y="5257096"/>
            <a:ext cx="854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粒子</a:t>
            </a:r>
            <a:r>
              <a:rPr lang="en-US" altLang="ja-JP" sz="2400" dirty="0" smtClean="0"/>
              <a:t>(e</a:t>
            </a:r>
            <a:r>
              <a:rPr lang="ja-JP" altLang="en-US" sz="2400" dirty="0" smtClean="0"/>
              <a:t>や</a:t>
            </a:r>
            <a:r>
              <a:rPr lang="en-US" altLang="ja-JP" sz="2400" dirty="0" smtClean="0"/>
              <a:t>p)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shock</a:t>
            </a:r>
            <a:r>
              <a:rPr lang="ja-JP" altLang="en-US" sz="2400" dirty="0" smtClean="0"/>
              <a:t>面から速さ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pro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～音速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で遠ざかる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>
            <a:off x="447090" y="6021288"/>
            <a:ext cx="1172582" cy="360040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1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21"/>
    </mc:Choice>
    <mc:Fallback xmlns="">
      <p:transition spd="slow" advTm="86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562600" y="1905000"/>
            <a:ext cx="3048000" cy="3352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685800" y="2286000"/>
            <a:ext cx="2819400" cy="274320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990600" y="2590800"/>
            <a:ext cx="2209800" cy="21336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295400" y="2895600"/>
            <a:ext cx="1600200" cy="1524000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295400" y="1905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ja-JP"/>
              <a:t>shock</a:t>
            </a:r>
            <a:r>
              <a:rPr lang="ja-JP" altLang="en-US"/>
              <a:t>面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447800" y="2209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0" y="16002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dirty="0" smtClean="0"/>
              <a:t>上から見た</a:t>
            </a:r>
            <a:r>
              <a:rPr lang="en-US" altLang="ja-JP" dirty="0" smtClean="0"/>
              <a:t>Bubble</a:t>
            </a:r>
            <a:endParaRPr lang="ja-JP" altLang="en-US" dirty="0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50825" y="5329313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400" dirty="0"/>
              <a:t>◎加速領域の粒子→加速+冷却を計算＆一部が</a:t>
            </a:r>
            <a:r>
              <a:rPr lang="en-US" altLang="ja-JP" sz="2400" dirty="0"/>
              <a:t>escape</a:t>
            </a:r>
          </a:p>
          <a:p>
            <a:pPr algn="l" eaLnBrk="1" hangingPunct="1">
              <a:spcBef>
                <a:spcPct val="50000"/>
              </a:spcBef>
            </a:pPr>
            <a:r>
              <a:rPr lang="ja-JP" altLang="en-US" sz="2400" dirty="0"/>
              <a:t>●</a:t>
            </a:r>
            <a:r>
              <a:rPr lang="en-US" altLang="ja-JP" sz="2400" dirty="0"/>
              <a:t>Escape</a:t>
            </a:r>
            <a:r>
              <a:rPr lang="ja-JP" altLang="en-US" sz="2400" dirty="0"/>
              <a:t>した粒子→加速の計算は行わず、冷却を</a:t>
            </a:r>
            <a:r>
              <a:rPr lang="ja-JP" altLang="en-US" sz="2400" dirty="0" smtClean="0"/>
              <a:t>計算</a:t>
            </a:r>
            <a:endParaRPr lang="en-US" altLang="ja-JP" sz="2400" dirty="0" smtClean="0"/>
          </a:p>
          <a:p>
            <a:pPr algn="l" eaLnBrk="1" hangingPunct="1">
              <a:spcBef>
                <a:spcPct val="50000"/>
              </a:spcBef>
            </a:pPr>
            <a:r>
              <a:rPr lang="ja-JP" altLang="en-US" sz="2400" dirty="0" smtClean="0"/>
              <a:t>○</a:t>
            </a:r>
            <a:r>
              <a:rPr lang="en-US" altLang="ja-JP" sz="2400" dirty="0" smtClean="0"/>
              <a:t>shock</a:t>
            </a:r>
            <a:r>
              <a:rPr lang="ja-JP" altLang="en-US" sz="2400" dirty="0" smtClean="0"/>
              <a:t>面からの距離</a:t>
            </a:r>
            <a:r>
              <a:rPr lang="en-US" altLang="ja-JP" sz="2400" dirty="0" smtClean="0"/>
              <a:t>ξ</a:t>
            </a:r>
            <a:r>
              <a:rPr lang="ja-JP" altLang="en-US" sz="2400" dirty="0"/>
              <a:t>と</a:t>
            </a:r>
            <a:r>
              <a:rPr lang="ja-JP" altLang="en-US" sz="2400" dirty="0" smtClean="0"/>
              <a:t>計算時間が比例</a:t>
            </a:r>
            <a:r>
              <a:rPr lang="en-US" altLang="ja-JP" sz="2400" dirty="0" smtClean="0"/>
              <a:t>(ξ=</a:t>
            </a:r>
            <a:r>
              <a:rPr lang="en-US" altLang="ja-JP" sz="2400" dirty="0" err="1" smtClean="0"/>
              <a:t>V</a:t>
            </a:r>
            <a:r>
              <a:rPr lang="en-US" altLang="ja-JP" sz="2400" baseline="-25000" dirty="0" err="1" smtClean="0"/>
              <a:t>pro</a:t>
            </a:r>
            <a:r>
              <a:rPr lang="en-US" altLang="ja-JP" sz="2400" dirty="0" err="1" smtClean="0"/>
              <a:t>t</a:t>
            </a:r>
            <a:r>
              <a:rPr lang="en-US" altLang="ja-JP" sz="2400" dirty="0" smtClean="0"/>
              <a:t>)</a:t>
            </a:r>
            <a:endParaRPr lang="ja-JP" altLang="en-US" sz="2400" dirty="0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8610600" y="1905000"/>
            <a:ext cx="0" cy="3352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5562600" y="1905000"/>
            <a:ext cx="0" cy="3352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6019800" y="4267200"/>
            <a:ext cx="2036763" cy="992188"/>
          </a:xfrm>
          <a:custGeom>
            <a:avLst/>
            <a:gdLst>
              <a:gd name="T0" fmla="*/ 800 w 1283"/>
              <a:gd name="T1" fmla="*/ 568 h 625"/>
              <a:gd name="T2" fmla="*/ 585 w 1283"/>
              <a:gd name="T3" fmla="*/ 576 h 625"/>
              <a:gd name="T4" fmla="*/ 533 w 1283"/>
              <a:gd name="T5" fmla="*/ 542 h 625"/>
              <a:gd name="T6" fmla="*/ 508 w 1283"/>
              <a:gd name="T7" fmla="*/ 516 h 625"/>
              <a:gd name="T8" fmla="*/ 344 w 1283"/>
              <a:gd name="T9" fmla="*/ 508 h 625"/>
              <a:gd name="T10" fmla="*/ 129 w 1283"/>
              <a:gd name="T11" fmla="*/ 473 h 625"/>
              <a:gd name="T12" fmla="*/ 69 w 1283"/>
              <a:gd name="T13" fmla="*/ 250 h 625"/>
              <a:gd name="T14" fmla="*/ 43 w 1283"/>
              <a:gd name="T15" fmla="*/ 224 h 625"/>
              <a:gd name="T16" fmla="*/ 18 w 1283"/>
              <a:gd name="T17" fmla="*/ 215 h 625"/>
              <a:gd name="T18" fmla="*/ 0 w 1283"/>
              <a:gd name="T19" fmla="*/ 164 h 625"/>
              <a:gd name="T20" fmla="*/ 284 w 1283"/>
              <a:gd name="T21" fmla="*/ 86 h 625"/>
              <a:gd name="T22" fmla="*/ 353 w 1283"/>
              <a:gd name="T23" fmla="*/ 60 h 625"/>
              <a:gd name="T24" fmla="*/ 387 w 1283"/>
              <a:gd name="T25" fmla="*/ 35 h 625"/>
              <a:gd name="T26" fmla="*/ 456 w 1283"/>
              <a:gd name="T27" fmla="*/ 0 h 625"/>
              <a:gd name="T28" fmla="*/ 594 w 1283"/>
              <a:gd name="T29" fmla="*/ 9 h 625"/>
              <a:gd name="T30" fmla="*/ 671 w 1283"/>
              <a:gd name="T31" fmla="*/ 35 h 625"/>
              <a:gd name="T32" fmla="*/ 774 w 1283"/>
              <a:gd name="T33" fmla="*/ 43 h 625"/>
              <a:gd name="T34" fmla="*/ 1032 w 1283"/>
              <a:gd name="T35" fmla="*/ 35 h 625"/>
              <a:gd name="T36" fmla="*/ 1058 w 1283"/>
              <a:gd name="T37" fmla="*/ 103 h 625"/>
              <a:gd name="T38" fmla="*/ 1023 w 1283"/>
              <a:gd name="T39" fmla="*/ 155 h 625"/>
              <a:gd name="T40" fmla="*/ 1006 w 1283"/>
              <a:gd name="T41" fmla="*/ 181 h 625"/>
              <a:gd name="T42" fmla="*/ 1066 w 1283"/>
              <a:gd name="T43" fmla="*/ 241 h 625"/>
              <a:gd name="T44" fmla="*/ 1161 w 1283"/>
              <a:gd name="T45" fmla="*/ 336 h 625"/>
              <a:gd name="T46" fmla="*/ 1256 w 1283"/>
              <a:gd name="T47" fmla="*/ 396 h 625"/>
              <a:gd name="T48" fmla="*/ 1075 w 1283"/>
              <a:gd name="T49" fmla="*/ 516 h 625"/>
              <a:gd name="T50" fmla="*/ 946 w 1283"/>
              <a:gd name="T51" fmla="*/ 593 h 625"/>
              <a:gd name="T52" fmla="*/ 800 w 1283"/>
              <a:gd name="T53" fmla="*/ 568 h 6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83"/>
              <a:gd name="T82" fmla="*/ 0 h 625"/>
              <a:gd name="T83" fmla="*/ 1283 w 1283"/>
              <a:gd name="T84" fmla="*/ 625 h 6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83" h="625">
                <a:moveTo>
                  <a:pt x="800" y="568"/>
                </a:moveTo>
                <a:cubicBezTo>
                  <a:pt x="716" y="573"/>
                  <a:pt x="662" y="588"/>
                  <a:pt x="585" y="576"/>
                </a:cubicBezTo>
                <a:cubicBezTo>
                  <a:pt x="568" y="565"/>
                  <a:pt x="547" y="557"/>
                  <a:pt x="533" y="542"/>
                </a:cubicBezTo>
                <a:cubicBezTo>
                  <a:pt x="525" y="533"/>
                  <a:pt x="520" y="518"/>
                  <a:pt x="508" y="516"/>
                </a:cubicBezTo>
                <a:cubicBezTo>
                  <a:pt x="454" y="506"/>
                  <a:pt x="399" y="511"/>
                  <a:pt x="344" y="508"/>
                </a:cubicBezTo>
                <a:cubicBezTo>
                  <a:pt x="292" y="453"/>
                  <a:pt x="195" y="476"/>
                  <a:pt x="129" y="473"/>
                </a:cubicBezTo>
                <a:cubicBezTo>
                  <a:pt x="110" y="372"/>
                  <a:pt x="180" y="294"/>
                  <a:pt x="69" y="250"/>
                </a:cubicBezTo>
                <a:cubicBezTo>
                  <a:pt x="60" y="241"/>
                  <a:pt x="53" y="231"/>
                  <a:pt x="43" y="224"/>
                </a:cubicBezTo>
                <a:cubicBezTo>
                  <a:pt x="36" y="219"/>
                  <a:pt x="23" y="222"/>
                  <a:pt x="18" y="215"/>
                </a:cubicBezTo>
                <a:cubicBezTo>
                  <a:pt x="7" y="200"/>
                  <a:pt x="0" y="164"/>
                  <a:pt x="0" y="164"/>
                </a:cubicBezTo>
                <a:cubicBezTo>
                  <a:pt x="141" y="67"/>
                  <a:pt x="17" y="98"/>
                  <a:pt x="284" y="86"/>
                </a:cubicBezTo>
                <a:cubicBezTo>
                  <a:pt x="306" y="75"/>
                  <a:pt x="331" y="71"/>
                  <a:pt x="353" y="60"/>
                </a:cubicBezTo>
                <a:cubicBezTo>
                  <a:pt x="366" y="54"/>
                  <a:pt x="375" y="42"/>
                  <a:pt x="387" y="35"/>
                </a:cubicBezTo>
                <a:cubicBezTo>
                  <a:pt x="409" y="22"/>
                  <a:pt x="456" y="0"/>
                  <a:pt x="456" y="0"/>
                </a:cubicBezTo>
                <a:cubicBezTo>
                  <a:pt x="502" y="3"/>
                  <a:pt x="548" y="3"/>
                  <a:pt x="594" y="9"/>
                </a:cubicBezTo>
                <a:cubicBezTo>
                  <a:pt x="598" y="10"/>
                  <a:pt x="657" y="30"/>
                  <a:pt x="671" y="35"/>
                </a:cubicBezTo>
                <a:cubicBezTo>
                  <a:pt x="704" y="46"/>
                  <a:pt x="740" y="40"/>
                  <a:pt x="774" y="43"/>
                </a:cubicBezTo>
                <a:cubicBezTo>
                  <a:pt x="927" y="29"/>
                  <a:pt x="848" y="11"/>
                  <a:pt x="1032" y="35"/>
                </a:cubicBezTo>
                <a:cubicBezTo>
                  <a:pt x="1059" y="53"/>
                  <a:pt x="1077" y="69"/>
                  <a:pt x="1058" y="103"/>
                </a:cubicBezTo>
                <a:cubicBezTo>
                  <a:pt x="1048" y="121"/>
                  <a:pt x="1035" y="138"/>
                  <a:pt x="1023" y="155"/>
                </a:cubicBezTo>
                <a:cubicBezTo>
                  <a:pt x="1017" y="164"/>
                  <a:pt x="1006" y="181"/>
                  <a:pt x="1006" y="181"/>
                </a:cubicBezTo>
                <a:cubicBezTo>
                  <a:pt x="1017" y="222"/>
                  <a:pt x="1027" y="227"/>
                  <a:pt x="1066" y="241"/>
                </a:cubicBezTo>
                <a:cubicBezTo>
                  <a:pt x="1112" y="285"/>
                  <a:pt x="1088" y="317"/>
                  <a:pt x="1161" y="336"/>
                </a:cubicBezTo>
                <a:cubicBezTo>
                  <a:pt x="1199" y="373"/>
                  <a:pt x="1202" y="378"/>
                  <a:pt x="1256" y="396"/>
                </a:cubicBezTo>
                <a:cubicBezTo>
                  <a:pt x="1283" y="485"/>
                  <a:pt x="1133" y="498"/>
                  <a:pt x="1075" y="516"/>
                </a:cubicBezTo>
                <a:cubicBezTo>
                  <a:pt x="1033" y="544"/>
                  <a:pt x="994" y="578"/>
                  <a:pt x="946" y="593"/>
                </a:cubicBezTo>
                <a:cubicBezTo>
                  <a:pt x="803" y="585"/>
                  <a:pt x="830" y="625"/>
                  <a:pt x="800" y="568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6324600" y="4572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7772400" y="49530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7315200" y="31242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6553200" y="3352800"/>
            <a:ext cx="76200" cy="762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477000" y="45720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b="1"/>
              <a:t>加速領域</a:t>
            </a:r>
          </a:p>
        </p:txBody>
      </p:sp>
      <p:cxnSp>
        <p:nvCxnSpPr>
          <p:cNvPr id="24595" name="AutoShape 19"/>
          <p:cNvCxnSpPr>
            <a:cxnSpLocks noChangeShapeType="1"/>
            <a:stCxn id="24589" idx="13"/>
            <a:endCxn id="24593" idx="5"/>
          </p:cNvCxnSpPr>
          <p:nvPr/>
        </p:nvCxnSpPr>
        <p:spPr bwMode="auto">
          <a:xfrm rot="5400000" flipH="1">
            <a:off x="6256338" y="3779838"/>
            <a:ext cx="849312" cy="125412"/>
          </a:xfrm>
          <a:prstGeom prst="curvedConnector3">
            <a:avLst>
              <a:gd name="adj1" fmla="val 49347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6" name="AutoShape 20"/>
          <p:cNvCxnSpPr>
            <a:cxnSpLocks noChangeShapeType="1"/>
            <a:stCxn id="24589" idx="16"/>
            <a:endCxn id="24592" idx="4"/>
          </p:cNvCxnSpPr>
          <p:nvPr/>
        </p:nvCxnSpPr>
        <p:spPr bwMode="auto">
          <a:xfrm rot="-5400000">
            <a:off x="6733381" y="3715544"/>
            <a:ext cx="1135063" cy="104775"/>
          </a:xfrm>
          <a:prstGeom prst="curvedConnector3">
            <a:avLst>
              <a:gd name="adj1" fmla="val 53009"/>
            </a:avLst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5791200" y="25146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b="1"/>
              <a:t>加速領域から</a:t>
            </a:r>
            <a:r>
              <a:rPr lang="en-US" altLang="ja-JP" b="1"/>
              <a:t>escape</a:t>
            </a:r>
            <a:r>
              <a:rPr lang="ja-JP" altLang="en-US" b="1"/>
              <a:t>した粒子→冷却のみ計算</a:t>
            </a:r>
            <a:endParaRPr lang="en-US" altLang="ja-JP" b="1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H="1">
            <a:off x="3276600" y="1905000"/>
            <a:ext cx="20574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H="1" flipV="1">
            <a:off x="3276600" y="3733800"/>
            <a:ext cx="198120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4114800" y="32766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/>
              <a:t>拡大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4457700" y="3138501"/>
            <a:ext cx="2095499" cy="136512"/>
            <a:chOff x="3536853" y="1802831"/>
            <a:chExt cx="1292463" cy="188254"/>
          </a:xfrm>
        </p:grpSpPr>
        <p:sp>
          <p:nvSpPr>
            <p:cNvPr id="26" name="フリーフォーム 25"/>
            <p:cNvSpPr/>
            <p:nvPr/>
          </p:nvSpPr>
          <p:spPr>
            <a:xfrm>
              <a:off x="3978226" y="1802831"/>
              <a:ext cx="425545" cy="185441"/>
            </a:xfrm>
            <a:custGeom>
              <a:avLst/>
              <a:gdLst>
                <a:gd name="connsiteX0" fmla="*/ 0 w 2838734"/>
                <a:gd name="connsiteY0" fmla="*/ 709727 h 737022"/>
                <a:gd name="connsiteX1" fmla="*/ 682388 w 2838734"/>
                <a:gd name="connsiteY1" fmla="*/ 43 h 737022"/>
                <a:gd name="connsiteX2" fmla="*/ 1460310 w 2838734"/>
                <a:gd name="connsiteY2" fmla="*/ 737022 h 737022"/>
                <a:gd name="connsiteX3" fmla="*/ 2142698 w 2838734"/>
                <a:gd name="connsiteY3" fmla="*/ 43 h 737022"/>
                <a:gd name="connsiteX4" fmla="*/ 2838734 w 2838734"/>
                <a:gd name="connsiteY4" fmla="*/ 737022 h 7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734" h="737022">
                  <a:moveTo>
                    <a:pt x="0" y="709727"/>
                  </a:moveTo>
                  <a:cubicBezTo>
                    <a:pt x="219501" y="352610"/>
                    <a:pt x="439003" y="-4506"/>
                    <a:pt x="682388" y="43"/>
                  </a:cubicBezTo>
                  <a:cubicBezTo>
                    <a:pt x="925773" y="4592"/>
                    <a:pt x="1216925" y="737022"/>
                    <a:pt x="1460310" y="737022"/>
                  </a:cubicBezTo>
                  <a:cubicBezTo>
                    <a:pt x="1703695" y="737022"/>
                    <a:pt x="1912961" y="43"/>
                    <a:pt x="2142698" y="43"/>
                  </a:cubicBezTo>
                  <a:cubicBezTo>
                    <a:pt x="2372435" y="43"/>
                    <a:pt x="2605584" y="368532"/>
                    <a:pt x="2838734" y="737022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4403771" y="1803678"/>
              <a:ext cx="425545" cy="185441"/>
            </a:xfrm>
            <a:custGeom>
              <a:avLst/>
              <a:gdLst>
                <a:gd name="connsiteX0" fmla="*/ 0 w 2838734"/>
                <a:gd name="connsiteY0" fmla="*/ 709727 h 737022"/>
                <a:gd name="connsiteX1" fmla="*/ 682388 w 2838734"/>
                <a:gd name="connsiteY1" fmla="*/ 43 h 737022"/>
                <a:gd name="connsiteX2" fmla="*/ 1460310 w 2838734"/>
                <a:gd name="connsiteY2" fmla="*/ 737022 h 737022"/>
                <a:gd name="connsiteX3" fmla="*/ 2142698 w 2838734"/>
                <a:gd name="connsiteY3" fmla="*/ 43 h 737022"/>
                <a:gd name="connsiteX4" fmla="*/ 2838734 w 2838734"/>
                <a:gd name="connsiteY4" fmla="*/ 737022 h 7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734" h="737022">
                  <a:moveTo>
                    <a:pt x="0" y="709727"/>
                  </a:moveTo>
                  <a:cubicBezTo>
                    <a:pt x="219501" y="352610"/>
                    <a:pt x="439003" y="-4506"/>
                    <a:pt x="682388" y="43"/>
                  </a:cubicBezTo>
                  <a:cubicBezTo>
                    <a:pt x="925773" y="4592"/>
                    <a:pt x="1216925" y="737022"/>
                    <a:pt x="1460310" y="737022"/>
                  </a:cubicBezTo>
                  <a:cubicBezTo>
                    <a:pt x="1703695" y="737022"/>
                    <a:pt x="1912961" y="43"/>
                    <a:pt x="2142698" y="43"/>
                  </a:cubicBezTo>
                  <a:cubicBezTo>
                    <a:pt x="2372435" y="43"/>
                    <a:pt x="2605584" y="368532"/>
                    <a:pt x="2838734" y="737022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/>
            <p:cNvSpPr/>
            <p:nvPr/>
          </p:nvSpPr>
          <p:spPr>
            <a:xfrm>
              <a:off x="3536853" y="1805644"/>
              <a:ext cx="425545" cy="185441"/>
            </a:xfrm>
            <a:custGeom>
              <a:avLst/>
              <a:gdLst>
                <a:gd name="connsiteX0" fmla="*/ 0 w 2838734"/>
                <a:gd name="connsiteY0" fmla="*/ 709727 h 737022"/>
                <a:gd name="connsiteX1" fmla="*/ 682388 w 2838734"/>
                <a:gd name="connsiteY1" fmla="*/ 43 h 737022"/>
                <a:gd name="connsiteX2" fmla="*/ 1460310 w 2838734"/>
                <a:gd name="connsiteY2" fmla="*/ 737022 h 737022"/>
                <a:gd name="connsiteX3" fmla="*/ 2142698 w 2838734"/>
                <a:gd name="connsiteY3" fmla="*/ 43 h 737022"/>
                <a:gd name="connsiteX4" fmla="*/ 2838734 w 2838734"/>
                <a:gd name="connsiteY4" fmla="*/ 737022 h 7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734" h="737022">
                  <a:moveTo>
                    <a:pt x="0" y="709727"/>
                  </a:moveTo>
                  <a:cubicBezTo>
                    <a:pt x="219501" y="352610"/>
                    <a:pt x="439003" y="-4506"/>
                    <a:pt x="682388" y="43"/>
                  </a:cubicBezTo>
                  <a:cubicBezTo>
                    <a:pt x="925773" y="4592"/>
                    <a:pt x="1216925" y="737022"/>
                    <a:pt x="1460310" y="737022"/>
                  </a:cubicBezTo>
                  <a:cubicBezTo>
                    <a:pt x="1703695" y="737022"/>
                    <a:pt x="1912961" y="43"/>
                    <a:pt x="2142698" y="43"/>
                  </a:cubicBezTo>
                  <a:cubicBezTo>
                    <a:pt x="2372435" y="43"/>
                    <a:pt x="2605584" y="368532"/>
                    <a:pt x="2838734" y="737022"/>
                  </a:cubicBezTo>
                </a:path>
              </a:pathLst>
            </a:custGeom>
            <a:noFill/>
            <a:ln w="25400">
              <a:solidFill>
                <a:srgbClr val="00B0F0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5068767" y="4421846"/>
            <a:ext cx="1292463" cy="188254"/>
            <a:chOff x="3536853" y="1802831"/>
            <a:chExt cx="1292463" cy="188254"/>
          </a:xfrm>
        </p:grpSpPr>
        <p:sp>
          <p:nvSpPr>
            <p:cNvPr id="30" name="フリーフォーム 29"/>
            <p:cNvSpPr/>
            <p:nvPr/>
          </p:nvSpPr>
          <p:spPr>
            <a:xfrm>
              <a:off x="3978226" y="1802831"/>
              <a:ext cx="425545" cy="185441"/>
            </a:xfrm>
            <a:custGeom>
              <a:avLst/>
              <a:gdLst>
                <a:gd name="connsiteX0" fmla="*/ 0 w 2838734"/>
                <a:gd name="connsiteY0" fmla="*/ 709727 h 737022"/>
                <a:gd name="connsiteX1" fmla="*/ 682388 w 2838734"/>
                <a:gd name="connsiteY1" fmla="*/ 43 h 737022"/>
                <a:gd name="connsiteX2" fmla="*/ 1460310 w 2838734"/>
                <a:gd name="connsiteY2" fmla="*/ 737022 h 737022"/>
                <a:gd name="connsiteX3" fmla="*/ 2142698 w 2838734"/>
                <a:gd name="connsiteY3" fmla="*/ 43 h 737022"/>
                <a:gd name="connsiteX4" fmla="*/ 2838734 w 2838734"/>
                <a:gd name="connsiteY4" fmla="*/ 737022 h 7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734" h="737022">
                  <a:moveTo>
                    <a:pt x="0" y="709727"/>
                  </a:moveTo>
                  <a:cubicBezTo>
                    <a:pt x="219501" y="352610"/>
                    <a:pt x="439003" y="-4506"/>
                    <a:pt x="682388" y="43"/>
                  </a:cubicBezTo>
                  <a:cubicBezTo>
                    <a:pt x="925773" y="4592"/>
                    <a:pt x="1216925" y="737022"/>
                    <a:pt x="1460310" y="737022"/>
                  </a:cubicBezTo>
                  <a:cubicBezTo>
                    <a:pt x="1703695" y="737022"/>
                    <a:pt x="1912961" y="43"/>
                    <a:pt x="2142698" y="43"/>
                  </a:cubicBezTo>
                  <a:cubicBezTo>
                    <a:pt x="2372435" y="43"/>
                    <a:pt x="2605584" y="368532"/>
                    <a:pt x="2838734" y="73702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4403771" y="1803678"/>
              <a:ext cx="425545" cy="185441"/>
            </a:xfrm>
            <a:custGeom>
              <a:avLst/>
              <a:gdLst>
                <a:gd name="connsiteX0" fmla="*/ 0 w 2838734"/>
                <a:gd name="connsiteY0" fmla="*/ 709727 h 737022"/>
                <a:gd name="connsiteX1" fmla="*/ 682388 w 2838734"/>
                <a:gd name="connsiteY1" fmla="*/ 43 h 737022"/>
                <a:gd name="connsiteX2" fmla="*/ 1460310 w 2838734"/>
                <a:gd name="connsiteY2" fmla="*/ 737022 h 737022"/>
                <a:gd name="connsiteX3" fmla="*/ 2142698 w 2838734"/>
                <a:gd name="connsiteY3" fmla="*/ 43 h 737022"/>
                <a:gd name="connsiteX4" fmla="*/ 2838734 w 2838734"/>
                <a:gd name="connsiteY4" fmla="*/ 737022 h 7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734" h="737022">
                  <a:moveTo>
                    <a:pt x="0" y="709727"/>
                  </a:moveTo>
                  <a:cubicBezTo>
                    <a:pt x="219501" y="352610"/>
                    <a:pt x="439003" y="-4506"/>
                    <a:pt x="682388" y="43"/>
                  </a:cubicBezTo>
                  <a:cubicBezTo>
                    <a:pt x="925773" y="4592"/>
                    <a:pt x="1216925" y="737022"/>
                    <a:pt x="1460310" y="737022"/>
                  </a:cubicBezTo>
                  <a:cubicBezTo>
                    <a:pt x="1703695" y="737022"/>
                    <a:pt x="1912961" y="43"/>
                    <a:pt x="2142698" y="43"/>
                  </a:cubicBezTo>
                  <a:cubicBezTo>
                    <a:pt x="2372435" y="43"/>
                    <a:pt x="2605584" y="368532"/>
                    <a:pt x="2838734" y="73702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/>
            <p:cNvSpPr/>
            <p:nvPr/>
          </p:nvSpPr>
          <p:spPr>
            <a:xfrm>
              <a:off x="3536853" y="1805644"/>
              <a:ext cx="425545" cy="185441"/>
            </a:xfrm>
            <a:custGeom>
              <a:avLst/>
              <a:gdLst>
                <a:gd name="connsiteX0" fmla="*/ 0 w 2838734"/>
                <a:gd name="connsiteY0" fmla="*/ 709727 h 737022"/>
                <a:gd name="connsiteX1" fmla="*/ 682388 w 2838734"/>
                <a:gd name="connsiteY1" fmla="*/ 43 h 737022"/>
                <a:gd name="connsiteX2" fmla="*/ 1460310 w 2838734"/>
                <a:gd name="connsiteY2" fmla="*/ 737022 h 737022"/>
                <a:gd name="connsiteX3" fmla="*/ 2142698 w 2838734"/>
                <a:gd name="connsiteY3" fmla="*/ 43 h 737022"/>
                <a:gd name="connsiteX4" fmla="*/ 2838734 w 2838734"/>
                <a:gd name="connsiteY4" fmla="*/ 737022 h 73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734" h="737022">
                  <a:moveTo>
                    <a:pt x="0" y="709727"/>
                  </a:moveTo>
                  <a:cubicBezTo>
                    <a:pt x="219501" y="352610"/>
                    <a:pt x="439003" y="-4506"/>
                    <a:pt x="682388" y="43"/>
                  </a:cubicBezTo>
                  <a:cubicBezTo>
                    <a:pt x="925773" y="4592"/>
                    <a:pt x="1216925" y="737022"/>
                    <a:pt x="1460310" y="737022"/>
                  </a:cubicBezTo>
                  <a:cubicBezTo>
                    <a:pt x="1703695" y="737022"/>
                    <a:pt x="1912961" y="43"/>
                    <a:pt x="2142698" y="43"/>
                  </a:cubicBezTo>
                  <a:cubicBezTo>
                    <a:pt x="2372435" y="43"/>
                    <a:pt x="2605584" y="368532"/>
                    <a:pt x="2838734" y="73702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888765" y="4017508"/>
            <a:ext cx="6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放射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913025" y="2790032"/>
            <a:ext cx="68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放射</a:t>
            </a:r>
            <a:endParaRPr kumimoji="1" lang="ja-JP" altLang="en-US" dirty="0"/>
          </a:p>
        </p:txBody>
      </p:sp>
      <p:sp>
        <p:nvSpPr>
          <p:cNvPr id="36" name="Rectangle 1026"/>
          <p:cNvSpPr txBox="1">
            <a:spLocks/>
          </p:cNvSpPr>
          <p:nvPr/>
        </p:nvSpPr>
        <p:spPr bwMode="auto">
          <a:xfrm>
            <a:off x="250825" y="228600"/>
            <a:ext cx="8740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9pPr>
          </a:lstStyle>
          <a:p>
            <a:pPr algn="ctr" eaLnBrk="1" hangingPunct="1"/>
            <a:r>
              <a:rPr lang="ja-JP" altLang="en-US" smtClean="0"/>
              <a:t>加速の空間依存モデル＋時間発展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72000"/>
              </p:ext>
            </p:extLst>
          </p:nvPr>
        </p:nvGraphicFramePr>
        <p:xfrm>
          <a:off x="1278067" y="1545231"/>
          <a:ext cx="6553200" cy="91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7" name="Microsoft 数式 3.0" r:id="rId4" imgW="3276360" imgH="457200" progId="Equation.3">
                  <p:embed/>
                </p:oleObj>
              </mc:Choice>
              <mc:Fallback>
                <p:oleObj name="Microsoft 数式 3.0" r:id="rId4" imgW="3276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067" y="1545231"/>
                        <a:ext cx="6553200" cy="9152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コネクタ 11"/>
          <p:cNvCxnSpPr/>
          <p:nvPr/>
        </p:nvCxnSpPr>
        <p:spPr>
          <a:xfrm>
            <a:off x="1401763" y="2480312"/>
            <a:ext cx="273685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318000" y="2480312"/>
            <a:ext cx="93662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434013" y="2480312"/>
            <a:ext cx="1439862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018338" y="2480312"/>
            <a:ext cx="433387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テキスト ボックス 19"/>
          <p:cNvSpPr txBox="1">
            <a:spLocks noChangeArrowheads="1"/>
          </p:cNvSpPr>
          <p:nvPr/>
        </p:nvSpPr>
        <p:spPr bwMode="auto">
          <a:xfrm>
            <a:off x="2138450" y="2480312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/>
            <a:r>
              <a:rPr lang="ja-JP" altLang="en-US" sz="2400" dirty="0">
                <a:solidFill>
                  <a:srgbClr val="FF0000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加速</a:t>
            </a:r>
          </a:p>
        </p:txBody>
      </p:sp>
      <p:sp>
        <p:nvSpPr>
          <p:cNvPr id="2056" name="テキスト ボックス 20"/>
          <p:cNvSpPr txBox="1">
            <a:spLocks noChangeArrowheads="1"/>
          </p:cNvSpPr>
          <p:nvPr/>
        </p:nvSpPr>
        <p:spPr bwMode="auto">
          <a:xfrm>
            <a:off x="4196401" y="2460527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2400" dirty="0">
                <a:solidFill>
                  <a:srgbClr val="00B050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ｅｓｃａｐｅ</a:t>
            </a:r>
          </a:p>
        </p:txBody>
      </p:sp>
      <p:sp>
        <p:nvSpPr>
          <p:cNvPr id="2057" name="テキスト ボックス 21"/>
          <p:cNvSpPr txBox="1">
            <a:spLocks noChangeArrowheads="1"/>
          </p:cNvSpPr>
          <p:nvPr/>
        </p:nvSpPr>
        <p:spPr bwMode="auto">
          <a:xfrm>
            <a:off x="5611986" y="2472634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/>
            <a:r>
              <a:rPr lang="ja-JP" altLang="en-US" sz="2400" dirty="0">
                <a:solidFill>
                  <a:srgbClr val="0070C0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冷却</a:t>
            </a:r>
          </a:p>
        </p:txBody>
      </p:sp>
      <p:sp>
        <p:nvSpPr>
          <p:cNvPr id="2058" name="テキスト ボックス 22"/>
          <p:cNvSpPr txBox="1">
            <a:spLocks noChangeArrowheads="1"/>
          </p:cNvSpPr>
          <p:nvPr/>
        </p:nvSpPr>
        <p:spPr bwMode="auto">
          <a:xfrm>
            <a:off x="6873875" y="2505770"/>
            <a:ext cx="12239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dirty="0">
                <a:latin typeface="Tw Cen MT" panose="020B0602020104020603" pitchFamily="34" charset="0"/>
                <a:ea typeface="HGPｺﾞｼｯｸE" panose="020B0900000000000000" pitchFamily="50" charset="-128"/>
              </a:rPr>
              <a:t>ｉｎｊｅｃｔｉｏｎ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402" y="4076347"/>
            <a:ext cx="97210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/>
              <a:t>①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次加速の計算　＋　</a:t>
            </a:r>
            <a:r>
              <a:rPr kumimoji="1" lang="en-US" altLang="ja-JP" sz="2400" dirty="0" smtClean="0"/>
              <a:t>escape</a:t>
            </a:r>
            <a:r>
              <a:rPr kumimoji="1" lang="ja-JP" altLang="en-US" sz="2400" dirty="0" smtClean="0"/>
              <a:t>した粒子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電子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の冷却　の両方を計算</a:t>
            </a:r>
            <a:endParaRPr kumimoji="1" lang="en-US" altLang="ja-JP" sz="2400" dirty="0" smtClean="0"/>
          </a:p>
          <a:p>
            <a:pPr algn="l"/>
            <a:r>
              <a:rPr lang="ja-JP" altLang="en-US" sz="2400" dirty="0"/>
              <a:t>　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(</a:t>
            </a:r>
            <a:r>
              <a:rPr lang="en-US" altLang="ja-JP" sz="2400" b="1" dirty="0" smtClean="0"/>
              <a:t>with</a:t>
            </a:r>
            <a:r>
              <a:rPr lang="en-US" altLang="ja-JP" sz="2400" dirty="0" smtClean="0"/>
              <a:t> escape</a:t>
            </a:r>
            <a:r>
              <a:rPr lang="ja-JP" altLang="en-US" sz="2400" dirty="0" smtClean="0"/>
              <a:t>モデル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  <a:p>
            <a:pPr algn="l"/>
            <a:r>
              <a:rPr lang="ja-JP" altLang="en-US" sz="2400" dirty="0" smtClean="0"/>
              <a:t>②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次加速の計算のみ行う</a:t>
            </a:r>
            <a:r>
              <a:rPr lang="en-US" altLang="ja-JP" sz="2400" dirty="0" smtClean="0"/>
              <a:t>(</a:t>
            </a:r>
            <a:r>
              <a:rPr lang="en-US" altLang="ja-JP" sz="2400" dirty="0" smtClean="0">
                <a:solidFill>
                  <a:srgbClr val="FF0000"/>
                </a:solidFill>
              </a:rPr>
              <a:t>cut</a:t>
            </a:r>
            <a:r>
              <a:rPr lang="en-US" altLang="ja-JP" sz="2400" dirty="0" smtClean="0"/>
              <a:t> escape</a:t>
            </a:r>
            <a:r>
              <a:rPr lang="ja-JP" altLang="en-US" sz="2400" dirty="0" smtClean="0"/>
              <a:t>モデル</a:t>
            </a:r>
            <a:r>
              <a:rPr lang="en-US" altLang="ja-JP" sz="2400" dirty="0" smtClean="0"/>
              <a:t>)</a:t>
            </a:r>
          </a:p>
          <a:p>
            <a:pPr algn="l"/>
            <a:r>
              <a:rPr lang="ja-JP" altLang="en-US" sz="2400" dirty="0" smtClean="0"/>
              <a:t>→　</a:t>
            </a:r>
            <a:r>
              <a:rPr lang="en-US" altLang="ja-JP" sz="2400" dirty="0" smtClean="0"/>
              <a:t>escape</a:t>
            </a:r>
            <a:r>
              <a:rPr lang="ja-JP" altLang="en-US" sz="2400" dirty="0" smtClean="0"/>
              <a:t>した粒子は放射に寄与しない</a:t>
            </a:r>
            <a:r>
              <a:rPr lang="en-US" altLang="ja-JP" sz="2400" dirty="0" smtClean="0"/>
              <a:t>(</a:t>
            </a:r>
            <a:r>
              <a:rPr lang="en-US" altLang="ja-JP" sz="2400" dirty="0" err="1" smtClean="0"/>
              <a:t>Mertsch</a:t>
            </a:r>
            <a:r>
              <a:rPr lang="en-US" altLang="ja-JP" sz="2400" dirty="0" smtClean="0"/>
              <a:t> et al.2011</a:t>
            </a:r>
            <a:r>
              <a:rPr lang="ja-JP" altLang="en-US" sz="2400" dirty="0" smtClean="0"/>
              <a:t>の計算</a:t>
            </a:r>
            <a:r>
              <a:rPr lang="en-US" altLang="ja-JP" sz="2400" dirty="0" smtClean="0"/>
              <a:t>)</a:t>
            </a:r>
          </a:p>
          <a:p>
            <a:pPr algn="l"/>
            <a:r>
              <a:rPr kumimoji="1" lang="ja-JP" altLang="en-US" sz="2400" dirty="0" smtClean="0"/>
              <a:t>③</a:t>
            </a:r>
            <a:r>
              <a:rPr kumimoji="1" lang="en-US" altLang="ja-JP" sz="2400" dirty="0" smtClean="0"/>
              <a:t>escape </a:t>
            </a:r>
            <a:r>
              <a:rPr kumimoji="1" lang="ja-JP" altLang="en-US" sz="2400" dirty="0" smtClean="0"/>
              <a:t>がないとして計算</a:t>
            </a:r>
            <a:r>
              <a:rPr kumimoji="1" lang="en-US" altLang="ja-JP" sz="2400" dirty="0" smtClean="0"/>
              <a:t>(</a:t>
            </a:r>
            <a:r>
              <a:rPr kumimoji="1" lang="en-US" altLang="ja-JP" sz="2400" dirty="0" smtClean="0">
                <a:solidFill>
                  <a:srgbClr val="000099"/>
                </a:solidFill>
              </a:rPr>
              <a:t>no</a:t>
            </a:r>
            <a:r>
              <a:rPr kumimoji="1" lang="en-US" altLang="ja-JP" sz="2400" dirty="0" smtClean="0"/>
              <a:t> escape</a:t>
            </a:r>
            <a:r>
              <a:rPr kumimoji="1" lang="ja-JP" altLang="en-US" sz="2400" dirty="0" smtClean="0"/>
              <a:t>モデル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402" y="6021288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dirty="0" smtClean="0"/>
              <a:t>①～③のそれぞれについて、</a:t>
            </a:r>
            <a:r>
              <a:rPr lang="en-US" altLang="ja-JP" sz="2000" dirty="0" smtClean="0"/>
              <a:t>ξ=0.00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1.00(shock</a:t>
            </a:r>
            <a:r>
              <a:rPr lang="ja-JP" altLang="en-US" sz="2000" dirty="0" smtClean="0"/>
              <a:t>面</a:t>
            </a:r>
            <a:r>
              <a:rPr lang="en-US" altLang="ja-JP" sz="2000" dirty="0" smtClean="0"/>
              <a:t>~2kpc)</a:t>
            </a:r>
            <a:r>
              <a:rPr lang="ja-JP" altLang="en-US" sz="2000" dirty="0" smtClean="0"/>
              <a:t>の</a:t>
            </a:r>
            <a:r>
              <a:rPr lang="ja-JP" altLang="en-US" sz="2000" dirty="0"/>
              <a:t>領域</a:t>
            </a:r>
            <a:r>
              <a:rPr lang="ja-JP" altLang="en-US" sz="2000" dirty="0" smtClean="0"/>
              <a:t>を</a:t>
            </a:r>
            <a:r>
              <a:rPr lang="en-US" altLang="ja-JP" sz="2000" dirty="0" smtClean="0"/>
              <a:t>100</a:t>
            </a:r>
            <a:r>
              <a:rPr lang="ja-JP" altLang="en-US" sz="2000" dirty="0" smtClean="0"/>
              <a:t>分割して</a:t>
            </a:r>
            <a:r>
              <a:rPr lang="ja-JP" altLang="en-US" sz="2000" dirty="0"/>
              <a:t>計算</a:t>
            </a:r>
            <a:r>
              <a:rPr lang="ja-JP" altLang="en-US" sz="2000" dirty="0" smtClean="0"/>
              <a:t>し、各領域ごとのエネルギー分布の寄与を足し合わせる</a:t>
            </a:r>
            <a:endParaRPr kumimoji="1" lang="ja-JP" altLang="en-US" sz="2000" dirty="0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71180"/>
              </p:ext>
            </p:extLst>
          </p:nvPr>
        </p:nvGraphicFramePr>
        <p:xfrm>
          <a:off x="1278854" y="3156835"/>
          <a:ext cx="6553200" cy="915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88" name="Microsoft 数式 3.0" r:id="rId6" imgW="3276360" imgH="457200" progId="Equation.3">
                  <p:embed/>
                </p:oleObj>
              </mc:Choice>
              <mc:Fallback>
                <p:oleObj name="Microsoft 数式 3.0" r:id="rId6" imgW="3276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854" y="3156835"/>
                        <a:ext cx="6553200" cy="9152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矢印コネクタ 4"/>
          <p:cNvCxnSpPr/>
          <p:nvPr/>
        </p:nvCxnSpPr>
        <p:spPr>
          <a:xfrm>
            <a:off x="5148064" y="2872483"/>
            <a:ext cx="1944216" cy="4125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乗算記号 5"/>
          <p:cNvSpPr/>
          <p:nvPr/>
        </p:nvSpPr>
        <p:spPr>
          <a:xfrm>
            <a:off x="1231209" y="2809070"/>
            <a:ext cx="3729868" cy="1658938"/>
          </a:xfrm>
          <a:prstGeom prst="mathMultiply">
            <a:avLst>
              <a:gd name="adj1" fmla="val 699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402" y="1824714"/>
            <a:ext cx="120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被</a:t>
            </a:r>
            <a:r>
              <a:rPr lang="ja-JP" altLang="en-US" sz="2400" dirty="0"/>
              <a:t>加速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659" y="3401069"/>
            <a:ext cx="1207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escape</a:t>
            </a:r>
            <a:endParaRPr kumimoji="1" lang="ja-JP" altLang="en-US" sz="2400" dirty="0"/>
          </a:p>
        </p:txBody>
      </p:sp>
      <p:sp>
        <p:nvSpPr>
          <p:cNvPr id="20" name="乗算記号 19"/>
          <p:cNvSpPr/>
          <p:nvPr/>
        </p:nvSpPr>
        <p:spPr>
          <a:xfrm>
            <a:off x="3835517" y="1468617"/>
            <a:ext cx="1977418" cy="1106611"/>
          </a:xfrm>
          <a:prstGeom prst="mathMultiply">
            <a:avLst>
              <a:gd name="adj1" fmla="val 699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乗算記号 20"/>
          <p:cNvSpPr/>
          <p:nvPr/>
        </p:nvSpPr>
        <p:spPr>
          <a:xfrm>
            <a:off x="3855392" y="3097919"/>
            <a:ext cx="1977418" cy="1106611"/>
          </a:xfrm>
          <a:prstGeom prst="mathMultiply">
            <a:avLst>
              <a:gd name="adj1" fmla="val 699"/>
            </a:avLst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1026"/>
          <p:cNvSpPr txBox="1">
            <a:spLocks/>
          </p:cNvSpPr>
          <p:nvPr/>
        </p:nvSpPr>
        <p:spPr bwMode="auto">
          <a:xfrm>
            <a:off x="250825" y="228600"/>
            <a:ext cx="8740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9pPr>
          </a:lstStyle>
          <a:p>
            <a:pPr algn="ctr" eaLnBrk="1" hangingPunct="1"/>
            <a:r>
              <a:rPr lang="ja-JP" altLang="en-US" smtClean="0"/>
              <a:t>加速の空間依存モデル＋時間発展</a:t>
            </a:r>
            <a:endParaRPr lang="ja-JP" altLang="en-US" dirty="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" y="1730680"/>
            <a:ext cx="7243763" cy="505410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5" y="1214730"/>
            <a:ext cx="8467957" cy="5979599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41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99"/>
    </mc:Choice>
    <mc:Fallback xmlns="">
      <p:transition spd="slow" advTm="124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9" grpId="0"/>
      <p:bldP spid="20" grpId="0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56" y="1600200"/>
            <a:ext cx="6096000" cy="4572000"/>
          </a:xfrm>
          <a:prstGeom prst="rect">
            <a:avLst/>
          </a:prstGeom>
        </p:spPr>
      </p:pic>
      <p:sp>
        <p:nvSpPr>
          <p:cNvPr id="16386" name="Rectang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ja-JP" altLang="en-US" dirty="0" smtClean="0"/>
              <a:t>結　　　　果</a:t>
            </a:r>
          </a:p>
        </p:txBody>
      </p:sp>
      <p:sp>
        <p:nvSpPr>
          <p:cNvPr id="16388" name="テキスト ボックス 4"/>
          <p:cNvSpPr txBox="1">
            <a:spLocks noChangeArrowheads="1"/>
          </p:cNvSpPr>
          <p:nvPr/>
        </p:nvSpPr>
        <p:spPr bwMode="auto">
          <a:xfrm>
            <a:off x="2085975" y="6216650"/>
            <a:ext cx="705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>
                <a:solidFill>
                  <a:srgbClr val="0066FF"/>
                </a:solidFill>
              </a:rPr>
              <a:t>レプトン</a:t>
            </a:r>
            <a:r>
              <a:rPr lang="ja-JP" altLang="en-US"/>
              <a:t>モデル</a:t>
            </a:r>
            <a:r>
              <a:rPr lang="en-US" altLang="ja-JP"/>
              <a:t>(</a:t>
            </a:r>
            <a:r>
              <a:rPr lang="ja-JP" altLang="en-US">
                <a:solidFill>
                  <a:srgbClr val="0066FF"/>
                </a:solidFill>
              </a:rPr>
              <a:t>電子</a:t>
            </a:r>
            <a:r>
              <a:rPr lang="en-US" altLang="ja-JP"/>
              <a:t>)</a:t>
            </a:r>
            <a:r>
              <a:rPr lang="ja-JP" altLang="en-US"/>
              <a:t>で</a:t>
            </a:r>
            <a:r>
              <a:rPr lang="en-US" altLang="ja-JP"/>
              <a:t>ξ=0-1.0</a:t>
            </a:r>
            <a:r>
              <a:rPr lang="ja-JP" altLang="en-US"/>
              <a:t>の領域</a:t>
            </a:r>
            <a:r>
              <a:rPr lang="en-US" altLang="ja-JP"/>
              <a:t>(shock</a:t>
            </a:r>
            <a:r>
              <a:rPr lang="ja-JP" altLang="en-US"/>
              <a:t>面</a:t>
            </a:r>
            <a:r>
              <a:rPr lang="en-US" altLang="ja-JP"/>
              <a:t>-2kpc </a:t>
            </a:r>
            <a:r>
              <a:rPr lang="ja-JP" altLang="en-US"/>
              <a:t>の地点まで</a:t>
            </a:r>
            <a:r>
              <a:rPr lang="en-US" altLang="ja-JP"/>
              <a:t>)</a:t>
            </a:r>
          </a:p>
          <a:p>
            <a:pPr eaLnBrk="1" hangingPunct="1"/>
            <a:r>
              <a:rPr lang="ja-JP" altLang="en-US"/>
              <a:t>を考えた場合の放射スペクトル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29200" y="2895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>
                <a:solidFill>
                  <a:srgbClr val="0066FF"/>
                </a:solidFill>
              </a:rPr>
              <a:t>逆コンプトン散乱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5596389" y="3278727"/>
            <a:ext cx="228600" cy="30480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88659" y="3202527"/>
            <a:ext cx="13716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6172200" y="6172200"/>
            <a:ext cx="14478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28600" y="5334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>
                <a:solidFill>
                  <a:srgbClr val="000099"/>
                </a:solidFill>
              </a:rPr>
              <a:t>中心部分</a:t>
            </a:r>
            <a:r>
              <a:rPr lang="ja-JP" altLang="en-US" sz="2400" b="1"/>
              <a:t>(</a:t>
            </a:r>
            <a:r>
              <a:rPr lang="en-US" altLang="ja-JP" sz="2400" b="1"/>
              <a:t>South </a:t>
            </a:r>
            <a:r>
              <a:rPr lang="en-US" altLang="ja-JP" sz="2400" b="1">
                <a:solidFill>
                  <a:srgbClr val="000099"/>
                </a:solidFill>
              </a:rPr>
              <a:t>1</a:t>
            </a:r>
            <a:r>
              <a:rPr lang="en-US" altLang="ja-JP" sz="2400" b="1"/>
              <a:t>)</a:t>
            </a:r>
            <a:r>
              <a:rPr lang="ja-JP" altLang="en-US" sz="2400" b="1"/>
              <a:t>と一致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453469" y="1970392"/>
            <a:ext cx="0" cy="28083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16395" idx="1"/>
          </p:cNvCxnSpPr>
          <p:nvPr/>
        </p:nvCxnSpPr>
        <p:spPr>
          <a:xfrm flipV="1">
            <a:off x="488659" y="3356992"/>
            <a:ext cx="2356579" cy="3603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453082" y="345379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ξ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-203448" y="3181085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0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-195764" y="4802014"/>
            <a:ext cx="136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Shock</a:t>
            </a:r>
            <a:r>
              <a:rPr kumimoji="1" lang="ja-JP" altLang="en-US" dirty="0" smtClean="0"/>
              <a:t>面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88659" y="3704305"/>
            <a:ext cx="1371600" cy="0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74425" y="3746181"/>
            <a:ext cx="159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 </a:t>
            </a:r>
            <a:r>
              <a:rPr kumimoji="1" lang="en-US" altLang="ja-JP" sz="2400" dirty="0" err="1" smtClean="0"/>
              <a:t>kpc</a:t>
            </a:r>
            <a:endParaRPr kumimoji="1" lang="ja-JP" altLang="en-US" sz="2400" dirty="0"/>
          </a:p>
        </p:txBody>
      </p:sp>
      <p:sp>
        <p:nvSpPr>
          <p:cNvPr id="32" name="円/楕円 31"/>
          <p:cNvSpPr/>
          <p:nvPr/>
        </p:nvSpPr>
        <p:spPr>
          <a:xfrm>
            <a:off x="1017217" y="3197902"/>
            <a:ext cx="360040" cy="41380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885872" y="3069405"/>
            <a:ext cx="648072" cy="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47782" y="256428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V</a:t>
            </a:r>
            <a:r>
              <a:rPr kumimoji="1" lang="en-US" altLang="ja-JP" sz="2400" baseline="-25000" dirty="0" err="1" smtClean="0"/>
              <a:t>pro</a:t>
            </a:r>
            <a:r>
              <a:rPr kumimoji="1" lang="en-US" altLang="ja-JP" sz="2400" dirty="0" smtClean="0"/>
              <a:t> = 250 km/s</a:t>
            </a:r>
            <a:endParaRPr kumimoji="1" lang="ja-JP" altLang="en-US" sz="2400" dirty="0"/>
          </a:p>
        </p:txBody>
      </p:sp>
      <p:pic>
        <p:nvPicPr>
          <p:cNvPr id="20" name="Picture 6" descr="W:\cygwin64\home\heaUser\master\ss14\ss14\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58" y="3991527"/>
            <a:ext cx="1336098" cy="137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317118" y="4941168"/>
            <a:ext cx="592865" cy="10561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43556" y="1965785"/>
            <a:ext cx="256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E</a:t>
            </a:r>
            <a:r>
              <a:rPr kumimoji="1" lang="en-US" altLang="ja-JP" sz="2400" baseline="-25000" dirty="0" err="1" smtClean="0"/>
              <a:t>inj</a:t>
            </a:r>
            <a:r>
              <a:rPr kumimoji="1" lang="en-US" altLang="ja-JP" sz="2400" dirty="0" smtClean="0"/>
              <a:t> = 3×10</a:t>
            </a:r>
            <a:r>
              <a:rPr lang="en-US" altLang="ja-JP" sz="2400" baseline="30000" dirty="0" smtClean="0"/>
              <a:t>53</a:t>
            </a:r>
            <a:r>
              <a:rPr kumimoji="1" lang="en-US" altLang="ja-JP" sz="2400" dirty="0" smtClean="0"/>
              <a:t> erg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665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"/>
    </mc:Choice>
    <mc:Fallback xmlns="">
      <p:transition spd="slow" advTm="49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w Cen MT" pitchFamily="34" charset="0"/>
                <a:ea typeface="HGPｺﾞｼｯｸE" pitchFamily="50" charset="-128"/>
              </a:defRPr>
            </a:lvl9pPr>
          </a:lstStyle>
          <a:p>
            <a:pPr algn="ctr" eaLnBrk="1" hangingPunct="1"/>
            <a:r>
              <a:rPr lang="ja-JP" altLang="en-US" smtClean="0"/>
              <a:t>結　　　　果</a:t>
            </a:r>
            <a:endParaRPr lang="ja-JP" altLang="en-US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28800"/>
            <a:ext cx="4571999" cy="35370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76510"/>
            <a:ext cx="4604099" cy="358930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" y="5530043"/>
            <a:ext cx="9176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000" dirty="0" smtClean="0"/>
              <a:t>○一様な表面輝度が再現できない</a:t>
            </a:r>
            <a:r>
              <a:rPr kumimoji="1" lang="en-US" altLang="ja-JP" sz="2000" dirty="0" smtClean="0"/>
              <a:t>(</a:t>
            </a:r>
            <a:r>
              <a:rPr kumimoji="1" lang="en-US" altLang="ja-JP" sz="2000" dirty="0" err="1" smtClean="0"/>
              <a:t>Mertsch</a:t>
            </a:r>
            <a:r>
              <a:rPr kumimoji="1" lang="en-US" altLang="ja-JP" sz="2000" dirty="0" smtClean="0"/>
              <a:t> et al.2011</a:t>
            </a:r>
            <a:r>
              <a:rPr kumimoji="1" lang="ja-JP" altLang="en-US" sz="2000" dirty="0" smtClean="0"/>
              <a:t>に反する</a:t>
            </a:r>
            <a:r>
              <a:rPr kumimoji="1" lang="en-US" altLang="ja-JP" sz="2000" dirty="0" smtClean="0"/>
              <a:t>)</a:t>
            </a:r>
          </a:p>
          <a:p>
            <a:pPr algn="l"/>
            <a:r>
              <a:rPr lang="ja-JP" altLang="en-US" sz="2000" dirty="0" smtClean="0"/>
              <a:t>○</a:t>
            </a:r>
            <a:r>
              <a:rPr lang="en-US" altLang="ja-JP" sz="2000" dirty="0" smtClean="0"/>
              <a:t>shock</a:t>
            </a:r>
            <a:r>
              <a:rPr lang="ja-JP" altLang="en-US" sz="2000" dirty="0" smtClean="0"/>
              <a:t>面と</a:t>
            </a:r>
            <a:r>
              <a:rPr lang="en-US" altLang="ja-JP" sz="2000" dirty="0" smtClean="0"/>
              <a:t>Bubble</a:t>
            </a:r>
            <a:r>
              <a:rPr lang="ja-JP" altLang="en-US" sz="2000" dirty="0" smtClean="0"/>
              <a:t>の</a:t>
            </a:r>
            <a:r>
              <a:rPr lang="en-US" altLang="ja-JP" sz="2000" dirty="0" smtClean="0"/>
              <a:t>edge</a:t>
            </a:r>
            <a:r>
              <a:rPr lang="ja-JP" altLang="en-US" sz="2000" dirty="0" smtClean="0"/>
              <a:t>が一致しない</a:t>
            </a:r>
            <a:endParaRPr lang="en-US" altLang="ja-JP" sz="2000" dirty="0" smtClean="0"/>
          </a:p>
          <a:p>
            <a:pPr algn="l"/>
            <a:r>
              <a:rPr kumimoji="1" lang="ja-JP" altLang="en-US" sz="2000" dirty="0" smtClean="0"/>
              <a:t>→</a:t>
            </a:r>
            <a:r>
              <a:rPr kumimoji="1" lang="en-US" altLang="ja-JP" sz="2000" dirty="0" smtClean="0"/>
              <a:t>shock</a:t>
            </a:r>
            <a:r>
              <a:rPr kumimoji="1" lang="ja-JP" altLang="en-US" sz="2000" dirty="0" smtClean="0"/>
              <a:t>面が</a:t>
            </a:r>
            <a:r>
              <a:rPr kumimoji="1" lang="en-US" altLang="ja-JP" sz="2000" dirty="0" smtClean="0"/>
              <a:t>Bubble</a:t>
            </a:r>
            <a:r>
              <a:rPr kumimoji="1" lang="ja-JP" altLang="en-US" sz="2000" dirty="0" smtClean="0"/>
              <a:t>の縁よりも外側に存在する可能性</a:t>
            </a:r>
            <a:r>
              <a:rPr kumimoji="1" lang="en-US" altLang="ja-JP" sz="2000" dirty="0" smtClean="0"/>
              <a:t>(Fujita et al.2013</a:t>
            </a:r>
            <a:r>
              <a:rPr kumimoji="1" lang="ja-JP" altLang="en-US" sz="2000" dirty="0" smtClean="0"/>
              <a:t>など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57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56" y="1614488"/>
            <a:ext cx="6096000" cy="4572000"/>
          </a:xfrm>
          <a:prstGeom prst="rect">
            <a:avLst/>
          </a:prstGeom>
        </p:spPr>
      </p:pic>
      <p:sp>
        <p:nvSpPr>
          <p:cNvPr id="18434" name="Rectangle 4"/>
          <p:cNvSpPr>
            <a:spLocks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chemeClr val="tx2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結　　　　果</a:t>
            </a:r>
          </a:p>
        </p:txBody>
      </p:sp>
      <p:sp>
        <p:nvSpPr>
          <p:cNvPr id="18436" name="テキスト ボックス 4"/>
          <p:cNvSpPr txBox="1">
            <a:spLocks noChangeArrowheads="1"/>
          </p:cNvSpPr>
          <p:nvPr/>
        </p:nvSpPr>
        <p:spPr bwMode="auto">
          <a:xfrm>
            <a:off x="2085975" y="6216650"/>
            <a:ext cx="705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FF0000"/>
                </a:solidFill>
              </a:rPr>
              <a:t>ハドロン</a:t>
            </a:r>
            <a:r>
              <a:rPr lang="ja-JP" altLang="en-US" dirty="0"/>
              <a:t>モデル</a:t>
            </a:r>
            <a:r>
              <a:rPr lang="en-US" altLang="ja-JP" dirty="0"/>
              <a:t>(</a:t>
            </a:r>
            <a:r>
              <a:rPr lang="ja-JP" altLang="en-US" dirty="0">
                <a:solidFill>
                  <a:srgbClr val="FF0000"/>
                </a:solidFill>
              </a:rPr>
              <a:t>陽子</a:t>
            </a:r>
            <a:r>
              <a:rPr lang="en-US" altLang="ja-JP" dirty="0"/>
              <a:t>)</a:t>
            </a:r>
            <a:r>
              <a:rPr lang="ja-JP" altLang="en-US" dirty="0"/>
              <a:t>で</a:t>
            </a:r>
            <a:r>
              <a:rPr lang="en-US" altLang="ja-JP" dirty="0"/>
              <a:t>ξ=0-1.0</a:t>
            </a:r>
            <a:r>
              <a:rPr lang="ja-JP" altLang="en-US" dirty="0"/>
              <a:t>の領域</a:t>
            </a:r>
            <a:r>
              <a:rPr lang="en-US" altLang="ja-JP" dirty="0" smtClean="0"/>
              <a:t>(</a:t>
            </a:r>
            <a:r>
              <a:rPr lang="ja-JP" altLang="en-US" dirty="0"/>
              <a:t> </a:t>
            </a:r>
            <a:r>
              <a:rPr lang="en-US" altLang="ja-JP" dirty="0" smtClean="0"/>
              <a:t>shock</a:t>
            </a:r>
            <a:r>
              <a:rPr lang="ja-JP" altLang="en-US" dirty="0"/>
              <a:t>面</a:t>
            </a:r>
            <a:r>
              <a:rPr lang="en-US" altLang="ja-JP" dirty="0"/>
              <a:t>-2kpc </a:t>
            </a:r>
            <a:r>
              <a:rPr lang="ja-JP" altLang="en-US" dirty="0"/>
              <a:t>の地点まで</a:t>
            </a:r>
            <a:r>
              <a:rPr lang="en-US" altLang="ja-JP" dirty="0"/>
              <a:t>)</a:t>
            </a:r>
          </a:p>
          <a:p>
            <a:pPr eaLnBrk="1" hangingPunct="1"/>
            <a:r>
              <a:rPr lang="ja-JP" altLang="en-US" dirty="0"/>
              <a:t>を考えた場合の放射スペクトル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953000" y="2895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FF66FF"/>
                </a:solidFill>
              </a:rPr>
              <a:t>π</a:t>
            </a:r>
            <a:r>
              <a:rPr lang="en-US" altLang="ja-JP" b="1" baseline="30000">
                <a:solidFill>
                  <a:srgbClr val="FF66FF"/>
                </a:solidFill>
              </a:rPr>
              <a:t>0 </a:t>
            </a:r>
            <a:r>
              <a:rPr lang="ja-JP" altLang="en-US" b="1">
                <a:solidFill>
                  <a:srgbClr val="FF66FF"/>
                </a:solidFill>
              </a:rPr>
              <a:t>崩壊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5562600" y="3276600"/>
            <a:ext cx="304800" cy="22860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6210300" y="6202363"/>
            <a:ext cx="14478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28600" y="5334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>
                <a:solidFill>
                  <a:srgbClr val="000099"/>
                </a:solidFill>
              </a:rPr>
              <a:t>中心部分</a:t>
            </a:r>
            <a:r>
              <a:rPr lang="ja-JP" altLang="en-US" sz="2400" b="1"/>
              <a:t>(</a:t>
            </a:r>
            <a:r>
              <a:rPr lang="en-US" altLang="ja-JP" sz="2400" b="1"/>
              <a:t>South </a:t>
            </a:r>
            <a:r>
              <a:rPr lang="en-US" altLang="ja-JP" sz="2400" b="1">
                <a:solidFill>
                  <a:srgbClr val="000099"/>
                </a:solidFill>
              </a:rPr>
              <a:t>1</a:t>
            </a:r>
            <a:r>
              <a:rPr lang="en-US" altLang="ja-JP" sz="2400" b="1"/>
              <a:t>)</a:t>
            </a:r>
            <a:r>
              <a:rPr lang="ja-JP" altLang="en-US" sz="2400" b="1"/>
              <a:t>と一致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88659" y="3202527"/>
            <a:ext cx="1371600" cy="3810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453469" y="1970392"/>
            <a:ext cx="0" cy="28083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5" idx="1"/>
          </p:cNvCxnSpPr>
          <p:nvPr/>
        </p:nvCxnSpPr>
        <p:spPr>
          <a:xfrm flipV="1">
            <a:off x="488659" y="3356992"/>
            <a:ext cx="2356579" cy="3603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453082" y="345379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ξ</a:t>
            </a:r>
            <a:endParaRPr kumimoji="1" lang="ja-JP" altLang="en-US" sz="28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488659" y="3704305"/>
            <a:ext cx="1371600" cy="0"/>
          </a:xfrm>
          <a:prstGeom prst="straightConnector1">
            <a:avLst/>
          </a:prstGeom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74425" y="3746181"/>
            <a:ext cx="159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2 </a:t>
            </a:r>
            <a:r>
              <a:rPr kumimoji="1" lang="en-US" altLang="ja-JP" sz="2400" dirty="0" err="1" smtClean="0"/>
              <a:t>kpc</a:t>
            </a:r>
            <a:endParaRPr kumimoji="1" lang="ja-JP" altLang="en-US" sz="2400" dirty="0"/>
          </a:p>
        </p:txBody>
      </p:sp>
      <p:sp>
        <p:nvSpPr>
          <p:cNvPr id="21" name="円/楕円 20"/>
          <p:cNvSpPr/>
          <p:nvPr/>
        </p:nvSpPr>
        <p:spPr>
          <a:xfrm>
            <a:off x="1017217" y="3197902"/>
            <a:ext cx="360040" cy="41380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885872" y="3069405"/>
            <a:ext cx="648072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47782" y="256428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V</a:t>
            </a:r>
            <a:r>
              <a:rPr kumimoji="1" lang="en-US" altLang="ja-JP" sz="2400" baseline="-25000" dirty="0" err="1" smtClean="0"/>
              <a:t>pro</a:t>
            </a:r>
            <a:r>
              <a:rPr kumimoji="1" lang="en-US" altLang="ja-JP" sz="2400" dirty="0" smtClean="0"/>
              <a:t> = 250 km/s</a:t>
            </a:r>
            <a:endParaRPr kumimoji="1" lang="ja-JP" altLang="en-US" sz="2400" dirty="0"/>
          </a:p>
        </p:txBody>
      </p:sp>
      <p:pic>
        <p:nvPicPr>
          <p:cNvPr id="25" name="Picture 6" descr="W:\cygwin64\home\heaUser\master\ss14\ss14\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58" y="3991527"/>
            <a:ext cx="1336098" cy="137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317118" y="4941168"/>
            <a:ext cx="592865" cy="10561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3556" y="1965785"/>
            <a:ext cx="256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E</a:t>
            </a:r>
            <a:r>
              <a:rPr kumimoji="1" lang="en-US" altLang="ja-JP" sz="2400" baseline="-25000" dirty="0" err="1" smtClean="0"/>
              <a:t>inj</a:t>
            </a:r>
            <a:r>
              <a:rPr kumimoji="1" lang="en-US" altLang="ja-JP" sz="2400" dirty="0" smtClean="0"/>
              <a:t> = 2×10</a:t>
            </a:r>
            <a:r>
              <a:rPr lang="en-US" altLang="ja-JP" sz="2400" baseline="30000" dirty="0" smtClean="0"/>
              <a:t>57</a:t>
            </a:r>
            <a:r>
              <a:rPr kumimoji="1" lang="en-US" altLang="ja-JP" sz="2400" dirty="0" smtClean="0"/>
              <a:t> erg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479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2"/>
    </mc:Choice>
    <mc:Fallback xmlns="">
      <p:transition spd="slow" advTm="101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ja-JP" altLang="en-US" smtClean="0"/>
              <a:t>内　　　　容</a:t>
            </a:r>
          </a:p>
        </p:txBody>
      </p:sp>
      <p:sp>
        <p:nvSpPr>
          <p:cNvPr id="8195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534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イントロダクション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ja-JP" altLang="en-US" dirty="0" smtClean="0"/>
              <a:t>　　　→Ｆｅｒｍｉ Ｂｕｂｂｌｅの基本的な情報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800" b="1" dirty="0" err="1" smtClean="0">
                <a:latin typeface="Arial" panose="020B0604020202020204" pitchFamily="34" charset="0"/>
              </a:rPr>
              <a:t>Mertsch</a:t>
            </a:r>
            <a:r>
              <a:rPr lang="ja-JP" altLang="en-US" sz="2800" b="1" dirty="0">
                <a:latin typeface="Arial" panose="020B0604020202020204" pitchFamily="34" charset="0"/>
              </a:rPr>
              <a:t> </a:t>
            </a:r>
            <a:r>
              <a:rPr lang="en-US" altLang="ja-JP" sz="2800" b="1" dirty="0" smtClean="0">
                <a:latin typeface="Arial" panose="020B0604020202020204" pitchFamily="34" charset="0"/>
              </a:rPr>
              <a:t>et al.(2011)</a:t>
            </a:r>
            <a:r>
              <a:rPr lang="ja-JP" altLang="en-US" sz="2800" b="1" dirty="0" smtClean="0">
                <a:latin typeface="Arial" panose="020B0604020202020204" pitchFamily="34" charset="0"/>
              </a:rPr>
              <a:t>の</a:t>
            </a:r>
            <a:r>
              <a:rPr lang="ja-JP" altLang="en-US" dirty="0" smtClean="0">
                <a:latin typeface="HGPｺﾞｼｯｸE" panose="020B0900000000000000" pitchFamily="50" charset="-128"/>
              </a:rPr>
              <a:t>加速モデル</a:t>
            </a:r>
            <a:endParaRPr lang="en-US" altLang="ja-JP" dirty="0" smtClean="0">
              <a:latin typeface="HGPｺﾞｼｯｸE" panose="020B0900000000000000" pitchFamily="50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>
                <a:latin typeface="HGPｺﾞｼｯｸE" panose="020B0900000000000000" pitchFamily="50" charset="-128"/>
              </a:rPr>
              <a:t>時間</a:t>
            </a:r>
            <a:r>
              <a:rPr lang="ja-JP" altLang="en-US" dirty="0">
                <a:latin typeface="HGPｺﾞｼｯｸE" panose="020B0900000000000000" pitchFamily="50" charset="-128"/>
              </a:rPr>
              <a:t>発展</a:t>
            </a:r>
            <a:r>
              <a:rPr lang="ja-JP" altLang="en-US" dirty="0" smtClean="0">
                <a:latin typeface="HGPｺﾞｼｯｸE" panose="020B0900000000000000" pitchFamily="50" charset="-128"/>
              </a:rPr>
              <a:t>を組み込んだ計算の紹介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計算結果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dirty="0" smtClean="0"/>
              <a:t>まとめ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23"/>
    </mc:Choice>
    <mc:Fallback xmlns="">
      <p:transition spd="slow" advTm="2132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ja-JP" altLang="en-US" smtClean="0"/>
              <a:t>Ｙａｎｇらによる詳細解析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619250"/>
            <a:ext cx="4724400" cy="3568700"/>
          </a:xfrm>
          <a:noFill/>
        </p:spPr>
      </p:pic>
      <p:sp>
        <p:nvSpPr>
          <p:cNvPr id="12293" name="テキスト ボックス 4"/>
          <p:cNvSpPr txBox="1">
            <a:spLocks noChangeArrowheads="1"/>
          </p:cNvSpPr>
          <p:nvPr/>
        </p:nvSpPr>
        <p:spPr bwMode="auto">
          <a:xfrm>
            <a:off x="468313" y="5229225"/>
            <a:ext cx="374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E&gt;2GeV</a:t>
            </a:r>
            <a:r>
              <a:rPr lang="ja-JP" altLang="en-US"/>
              <a:t>のマップ</a:t>
            </a:r>
          </a:p>
        </p:txBody>
      </p:sp>
      <p:sp>
        <p:nvSpPr>
          <p:cNvPr id="12294" name="テキスト ボックス 5"/>
          <p:cNvSpPr txBox="1">
            <a:spLocks noChangeArrowheads="1"/>
          </p:cNvSpPr>
          <p:nvPr/>
        </p:nvSpPr>
        <p:spPr bwMode="auto">
          <a:xfrm>
            <a:off x="4572000" y="5229225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1-2GeV</a:t>
            </a:r>
            <a:r>
              <a:rPr lang="ja-JP" altLang="en-US"/>
              <a:t>のデータ</a:t>
            </a:r>
          </a:p>
        </p:txBody>
      </p:sp>
      <p:sp>
        <p:nvSpPr>
          <p:cNvPr id="12295" name="テキスト ボックス 6"/>
          <p:cNvSpPr txBox="1">
            <a:spLocks noChangeArrowheads="1"/>
          </p:cNvSpPr>
          <p:nvPr/>
        </p:nvSpPr>
        <p:spPr bwMode="auto">
          <a:xfrm>
            <a:off x="6804025" y="5229225"/>
            <a:ext cx="216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10-30GeV</a:t>
            </a:r>
            <a:r>
              <a:rPr lang="ja-JP" altLang="en-US"/>
              <a:t>のデータ</a:t>
            </a:r>
          </a:p>
        </p:txBody>
      </p:sp>
      <p:sp>
        <p:nvSpPr>
          <p:cNvPr id="12296" name="テキスト ボックス 7"/>
          <p:cNvSpPr txBox="1">
            <a:spLocks noChangeArrowheads="1"/>
          </p:cNvSpPr>
          <p:nvPr/>
        </p:nvSpPr>
        <p:spPr bwMode="auto">
          <a:xfrm>
            <a:off x="539750" y="5732463"/>
            <a:ext cx="8353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/>
              <a:t>今まで</a:t>
            </a:r>
            <a:r>
              <a:rPr lang="en-US" altLang="ja-JP" sz="2000"/>
              <a:t>:Fermi </a:t>
            </a:r>
            <a:r>
              <a:rPr lang="en-US" altLang="ja-JP" sz="2000" b="1">
                <a:solidFill>
                  <a:srgbClr val="000099"/>
                </a:solidFill>
              </a:rPr>
              <a:t>1.6</a:t>
            </a:r>
            <a:r>
              <a:rPr lang="ja-JP" altLang="en-US" sz="2000" b="1">
                <a:solidFill>
                  <a:srgbClr val="000099"/>
                </a:solidFill>
              </a:rPr>
              <a:t>年</a:t>
            </a:r>
            <a:r>
              <a:rPr lang="ja-JP" altLang="en-US" sz="2000"/>
              <a:t>分のデータ→</a:t>
            </a:r>
            <a:r>
              <a:rPr lang="en-US" altLang="ja-JP" sz="2000"/>
              <a:t>Yang et al.:Fermi </a:t>
            </a:r>
            <a:r>
              <a:rPr lang="en-US" altLang="ja-JP" sz="2000" b="1">
                <a:solidFill>
                  <a:srgbClr val="FF0066"/>
                </a:solidFill>
              </a:rPr>
              <a:t>5</a:t>
            </a:r>
            <a:r>
              <a:rPr lang="ja-JP" altLang="en-US" sz="2000" b="1">
                <a:solidFill>
                  <a:srgbClr val="FF0066"/>
                </a:solidFill>
              </a:rPr>
              <a:t>年</a:t>
            </a:r>
            <a:r>
              <a:rPr lang="ja-JP" altLang="en-US" sz="2000"/>
              <a:t>分のデータを再解析</a:t>
            </a:r>
            <a:endParaRPr lang="en-US" altLang="ja-JP" sz="2000"/>
          </a:p>
          <a:p>
            <a:pPr eaLnBrk="1" hangingPunct="1"/>
            <a:r>
              <a:rPr lang="ja-JP" altLang="en-US" sz="2000"/>
              <a:t>また、</a:t>
            </a:r>
            <a:r>
              <a:rPr lang="ja-JP" altLang="en-US" sz="2000" b="1">
                <a:solidFill>
                  <a:srgbClr val="0000FF"/>
                </a:solidFill>
              </a:rPr>
              <a:t>中心</a:t>
            </a:r>
            <a:r>
              <a:rPr lang="ja-JP" altLang="en-US" sz="2000"/>
              <a:t>付近</a:t>
            </a:r>
            <a:r>
              <a:rPr lang="en-US" altLang="ja-JP" sz="2000"/>
              <a:t>(South</a:t>
            </a:r>
            <a:r>
              <a:rPr lang="en-US" altLang="ja-JP" sz="2000">
                <a:solidFill>
                  <a:srgbClr val="0000FF"/>
                </a:solidFill>
              </a:rPr>
              <a:t>1</a:t>
            </a:r>
            <a:r>
              <a:rPr lang="ja-JP" altLang="en-US" sz="2000"/>
              <a:t>など</a:t>
            </a:r>
            <a:r>
              <a:rPr lang="en-US" altLang="ja-JP" sz="2000"/>
              <a:t>)</a:t>
            </a:r>
            <a:r>
              <a:rPr lang="ja-JP" altLang="en-US" sz="2000"/>
              <a:t>～</a:t>
            </a:r>
            <a:r>
              <a:rPr lang="ja-JP" altLang="en-US" sz="2000" b="1">
                <a:solidFill>
                  <a:srgbClr val="FF0000"/>
                </a:solidFill>
              </a:rPr>
              <a:t>境界</a:t>
            </a:r>
            <a:r>
              <a:rPr lang="ja-JP" altLang="en-US" sz="2000"/>
              <a:t>付近</a:t>
            </a:r>
            <a:r>
              <a:rPr lang="en-US" altLang="ja-JP" sz="2000"/>
              <a:t>(South</a:t>
            </a:r>
            <a:r>
              <a:rPr lang="en-US" altLang="ja-JP" sz="2000" b="1">
                <a:solidFill>
                  <a:srgbClr val="FF0000"/>
                </a:solidFill>
              </a:rPr>
              <a:t>4</a:t>
            </a:r>
            <a:r>
              <a:rPr lang="ja-JP" altLang="en-US" sz="2000"/>
              <a:t>など</a:t>
            </a:r>
            <a:r>
              <a:rPr lang="en-US" altLang="ja-JP" sz="2000"/>
              <a:t>)</a:t>
            </a:r>
            <a:r>
              <a:rPr lang="ja-JP" altLang="en-US" sz="2000"/>
              <a:t>を区分して解析</a:t>
            </a:r>
          </a:p>
        </p:txBody>
      </p:sp>
      <p:sp>
        <p:nvSpPr>
          <p:cNvPr id="12297" name="テキスト ボックス 8"/>
          <p:cNvSpPr txBox="1">
            <a:spLocks noChangeArrowheads="1"/>
          </p:cNvSpPr>
          <p:nvPr/>
        </p:nvSpPr>
        <p:spPr bwMode="auto">
          <a:xfrm>
            <a:off x="6048375" y="6488113"/>
            <a:ext cx="309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(Yang et al.2014</a:t>
            </a:r>
            <a:r>
              <a:rPr lang="ja-JP" altLang="en-US"/>
              <a:t>より</a:t>
            </a:r>
            <a:r>
              <a:rPr lang="en-US" altLang="ja-JP"/>
              <a:t>)</a:t>
            </a:r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7"/>
    </mc:Choice>
    <mc:Fallback xmlns="">
      <p:transition spd="slow" advTm="1856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/>
          </p:cNvSpPr>
          <p:nvPr/>
        </p:nvSpPr>
        <p:spPr bwMode="auto">
          <a:xfrm>
            <a:off x="6096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4400" b="1">
                <a:solidFill>
                  <a:schemeClr val="tx2"/>
                </a:solidFill>
                <a:ea typeface="HGPｺﾞｼｯｸE" panose="020B0900000000000000" pitchFamily="50" charset="-128"/>
              </a:rPr>
              <a:t>Yang</a:t>
            </a:r>
            <a:r>
              <a:rPr lang="ja-JP" altLang="en-US" sz="4400">
                <a:solidFill>
                  <a:schemeClr val="tx2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らによる詳細解析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84313"/>
            <a:ext cx="40767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W:\cygwin64\home\heaUser\master\ss14\ss14\F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394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4572000" y="5157788"/>
            <a:ext cx="335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400"/>
              <a:t>エネルギー</a:t>
            </a: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1828800" y="4800600"/>
            <a:ext cx="1447800" cy="152400"/>
          </a:xfrm>
          <a:prstGeom prst="rect">
            <a:avLst/>
          </a:prstGeom>
          <a:noFill/>
          <a:ln w="317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19" name="Rectangle 11"/>
          <p:cNvSpPr>
            <a:spLocks noChangeArrowheads="1"/>
          </p:cNvSpPr>
          <p:nvPr/>
        </p:nvSpPr>
        <p:spPr bwMode="auto">
          <a:xfrm>
            <a:off x="1828800" y="4572000"/>
            <a:ext cx="1447800" cy="152400"/>
          </a:xfrm>
          <a:prstGeom prst="rect">
            <a:avLst/>
          </a:prstGeom>
          <a:noFill/>
          <a:ln w="3175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1828800" y="4343400"/>
            <a:ext cx="1447800" cy="152400"/>
          </a:xfrm>
          <a:prstGeom prst="rect">
            <a:avLst/>
          </a:prstGeom>
          <a:noFill/>
          <a:ln w="317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>
              <a:solidFill>
                <a:srgbClr val="0066FF"/>
              </a:solidFill>
            </a:endParaRPr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1828800" y="4114800"/>
            <a:ext cx="1447800" cy="1524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3322" name="テキスト ボックス 9"/>
          <p:cNvSpPr txBox="1">
            <a:spLocks noChangeArrowheads="1"/>
          </p:cNvSpPr>
          <p:nvPr/>
        </p:nvSpPr>
        <p:spPr bwMode="auto">
          <a:xfrm>
            <a:off x="395288" y="4005263"/>
            <a:ext cx="1439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rgbClr val="FF0000"/>
                </a:solidFill>
              </a:rPr>
              <a:t>South 1</a:t>
            </a:r>
            <a:endParaRPr lang="ja-JP" altLang="en-US" sz="1600">
              <a:solidFill>
                <a:srgbClr val="FF0000"/>
              </a:solidFill>
            </a:endParaRPr>
          </a:p>
        </p:txBody>
      </p:sp>
      <p:sp>
        <p:nvSpPr>
          <p:cNvPr id="13323" name="テキスト ボックス 10"/>
          <p:cNvSpPr txBox="1">
            <a:spLocks noChangeArrowheads="1"/>
          </p:cNvSpPr>
          <p:nvPr/>
        </p:nvSpPr>
        <p:spPr bwMode="auto">
          <a:xfrm>
            <a:off x="395288" y="4221163"/>
            <a:ext cx="14398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rgbClr val="0066FF"/>
                </a:solidFill>
              </a:rPr>
              <a:t>South 2</a:t>
            </a:r>
            <a:endParaRPr lang="ja-JP" altLang="en-US" sz="1600">
              <a:solidFill>
                <a:srgbClr val="0066FF"/>
              </a:solidFill>
            </a:endParaRPr>
          </a:p>
        </p:txBody>
      </p:sp>
      <p:sp>
        <p:nvSpPr>
          <p:cNvPr id="13324" name="テキスト ボックス 11"/>
          <p:cNvSpPr txBox="1">
            <a:spLocks noChangeArrowheads="1"/>
          </p:cNvSpPr>
          <p:nvPr/>
        </p:nvSpPr>
        <p:spPr bwMode="auto">
          <a:xfrm>
            <a:off x="381000" y="4419600"/>
            <a:ext cx="1439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rgbClr val="92D050"/>
                </a:solidFill>
              </a:rPr>
              <a:t>South 3</a:t>
            </a:r>
            <a:endParaRPr lang="ja-JP" altLang="en-US" sz="1600">
              <a:solidFill>
                <a:srgbClr val="92D050"/>
              </a:solidFill>
            </a:endParaRPr>
          </a:p>
        </p:txBody>
      </p:sp>
      <p:sp>
        <p:nvSpPr>
          <p:cNvPr id="13325" name="テキスト ボックス 12"/>
          <p:cNvSpPr txBox="1">
            <a:spLocks noChangeArrowheads="1"/>
          </p:cNvSpPr>
          <p:nvPr/>
        </p:nvSpPr>
        <p:spPr bwMode="auto">
          <a:xfrm>
            <a:off x="381000" y="4648200"/>
            <a:ext cx="1439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>
                <a:solidFill>
                  <a:srgbClr val="FFFF00"/>
                </a:solidFill>
              </a:rPr>
              <a:t>South 4</a:t>
            </a:r>
            <a:endParaRPr lang="ja-JP" altLang="en-US" sz="1600">
              <a:solidFill>
                <a:srgbClr val="FFFF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3276600" y="2708275"/>
            <a:ext cx="2159000" cy="15128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3320" idx="3"/>
          </p:cNvCxnSpPr>
          <p:nvPr/>
        </p:nvCxnSpPr>
        <p:spPr>
          <a:xfrm flipV="1">
            <a:off x="3292475" y="2759075"/>
            <a:ext cx="2152650" cy="1660525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3319" idx="3"/>
          </p:cNvCxnSpPr>
          <p:nvPr/>
        </p:nvCxnSpPr>
        <p:spPr>
          <a:xfrm flipV="1">
            <a:off x="3292475" y="2843213"/>
            <a:ext cx="2224088" cy="1804987"/>
          </a:xfrm>
          <a:prstGeom prst="straightConnector1">
            <a:avLst/>
          </a:prstGeom>
          <a:ln w="15875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3318" idx="3"/>
          </p:cNvCxnSpPr>
          <p:nvPr/>
        </p:nvCxnSpPr>
        <p:spPr>
          <a:xfrm flipV="1">
            <a:off x="3292475" y="4079875"/>
            <a:ext cx="2224088" cy="7969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テキスト ボックス 21"/>
          <p:cNvSpPr txBox="1">
            <a:spLocks noChangeArrowheads="1"/>
          </p:cNvSpPr>
          <p:nvPr/>
        </p:nvSpPr>
        <p:spPr bwMode="auto">
          <a:xfrm>
            <a:off x="827088" y="5157788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/>
              <a:t>Yang </a:t>
            </a:r>
            <a:r>
              <a:rPr lang="ja-JP" altLang="en-US"/>
              <a:t>らの区分</a:t>
            </a:r>
          </a:p>
        </p:txBody>
      </p:sp>
      <p:sp>
        <p:nvSpPr>
          <p:cNvPr id="13331" name="テキスト ボックス 22"/>
          <p:cNvSpPr txBox="1">
            <a:spLocks noChangeArrowheads="1"/>
          </p:cNvSpPr>
          <p:nvPr/>
        </p:nvSpPr>
        <p:spPr bwMode="auto">
          <a:xfrm>
            <a:off x="5292725" y="5373688"/>
            <a:ext cx="3455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/>
              <a:t>スペクトル</a:t>
            </a:r>
            <a:r>
              <a:rPr lang="en-US" altLang="ja-JP"/>
              <a:t>(Yang et al 2014.)</a:t>
            </a:r>
            <a:endParaRPr lang="ja-JP" altLang="en-US"/>
          </a:p>
        </p:txBody>
      </p:sp>
      <p:sp>
        <p:nvSpPr>
          <p:cNvPr id="13332" name="テキスト ボックス 23"/>
          <p:cNvSpPr txBox="1">
            <a:spLocks noChangeArrowheads="1"/>
          </p:cNvSpPr>
          <p:nvPr/>
        </p:nvSpPr>
        <p:spPr bwMode="auto">
          <a:xfrm>
            <a:off x="250825" y="5732463"/>
            <a:ext cx="8208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/>
              <a:t>高銀緯側</a:t>
            </a:r>
            <a:r>
              <a:rPr lang="en-US" altLang="ja-JP" sz="2400"/>
              <a:t>(South 4)</a:t>
            </a:r>
            <a:r>
              <a:rPr lang="ja-JP" altLang="en-US" sz="2400"/>
              <a:t>において、中心付近</a:t>
            </a:r>
            <a:r>
              <a:rPr lang="en-US" altLang="ja-JP" sz="2400"/>
              <a:t>(South 1-3)</a:t>
            </a:r>
            <a:r>
              <a:rPr lang="ja-JP" altLang="en-US" sz="2400"/>
              <a:t>に比べて</a:t>
            </a:r>
            <a:endParaRPr lang="en-US" altLang="ja-JP" sz="2400"/>
          </a:p>
          <a:p>
            <a:pPr eaLnBrk="1" hangingPunct="1"/>
            <a:r>
              <a:rPr lang="ja-JP" altLang="en-US" sz="2400" b="1">
                <a:solidFill>
                  <a:srgbClr val="000099"/>
                </a:solidFill>
              </a:rPr>
              <a:t>低い</a:t>
            </a:r>
            <a:r>
              <a:rPr lang="ja-JP" altLang="en-US" sz="2400" b="1"/>
              <a:t>エネルギーの光子が</a:t>
            </a:r>
            <a:r>
              <a:rPr lang="ja-JP" altLang="en-US" sz="2400" b="1">
                <a:solidFill>
                  <a:srgbClr val="000099"/>
                </a:solidFill>
              </a:rPr>
              <a:t>少ない</a:t>
            </a:r>
            <a:r>
              <a:rPr lang="ja-JP" altLang="en-US" sz="2400" b="1"/>
              <a:t>！</a:t>
            </a:r>
          </a:p>
        </p:txBody>
      </p:sp>
      <p:sp>
        <p:nvSpPr>
          <p:cNvPr id="25" name="フレーム 24"/>
          <p:cNvSpPr/>
          <p:nvPr/>
        </p:nvSpPr>
        <p:spPr>
          <a:xfrm>
            <a:off x="250825" y="5661025"/>
            <a:ext cx="8424863" cy="936625"/>
          </a:xfrm>
          <a:prstGeom prst="fram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334" name="AutoShape 1046"/>
          <p:cNvSpPr>
            <a:spLocks noChangeArrowheads="1"/>
          </p:cNvSpPr>
          <p:nvPr/>
        </p:nvSpPr>
        <p:spPr bwMode="auto">
          <a:xfrm>
            <a:off x="5410200" y="1676400"/>
            <a:ext cx="1752600" cy="2743200"/>
          </a:xfrm>
          <a:custGeom>
            <a:avLst/>
            <a:gdLst>
              <a:gd name="G0" fmla="+- 1283 0 0"/>
              <a:gd name="G1" fmla="+- 21600 0 1283"/>
              <a:gd name="G2" fmla="+- 21600 0 128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283" y="10800"/>
                </a:moveTo>
                <a:cubicBezTo>
                  <a:pt x="1283" y="16056"/>
                  <a:pt x="5544" y="20317"/>
                  <a:pt x="10800" y="20317"/>
                </a:cubicBezTo>
                <a:cubicBezTo>
                  <a:pt x="16056" y="20317"/>
                  <a:pt x="20317" y="16056"/>
                  <a:pt x="20317" y="10800"/>
                </a:cubicBezTo>
                <a:cubicBezTo>
                  <a:pt x="20317" y="5544"/>
                  <a:pt x="16056" y="1283"/>
                  <a:pt x="10800" y="1283"/>
                </a:cubicBezTo>
                <a:cubicBezTo>
                  <a:pt x="5544" y="1283"/>
                  <a:pt x="1283" y="5544"/>
                  <a:pt x="1283" y="1080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9"/>
    </mc:Choice>
    <mc:Fallback xmlns="">
      <p:transition spd="slow" advTm="28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chemeClr val="tx2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結　　　　果</a:t>
            </a:r>
          </a:p>
        </p:txBody>
      </p:sp>
      <p:sp>
        <p:nvSpPr>
          <p:cNvPr id="19460" name="テキスト ボックス 4"/>
          <p:cNvSpPr txBox="1">
            <a:spLocks noChangeArrowheads="1"/>
          </p:cNvSpPr>
          <p:nvPr/>
        </p:nvSpPr>
        <p:spPr bwMode="auto">
          <a:xfrm>
            <a:off x="2085975" y="6216650"/>
            <a:ext cx="705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0066FF"/>
                </a:solidFill>
              </a:rPr>
              <a:t>レプトン</a:t>
            </a:r>
            <a:r>
              <a:rPr lang="ja-JP" altLang="en-US" dirty="0"/>
              <a:t>モデル</a:t>
            </a:r>
            <a:r>
              <a:rPr lang="en-US" altLang="ja-JP" dirty="0"/>
              <a:t>(</a:t>
            </a:r>
            <a:r>
              <a:rPr lang="ja-JP" altLang="en-US" dirty="0">
                <a:solidFill>
                  <a:srgbClr val="0066FF"/>
                </a:solidFill>
              </a:rPr>
              <a:t>電子</a:t>
            </a:r>
            <a:r>
              <a:rPr lang="en-US" altLang="ja-JP" dirty="0"/>
              <a:t>)</a:t>
            </a:r>
            <a:r>
              <a:rPr lang="ja-JP" altLang="en-US" dirty="0"/>
              <a:t>で</a:t>
            </a:r>
            <a:r>
              <a:rPr lang="en-US" altLang="ja-JP" dirty="0"/>
              <a:t>ξ=0-0.5</a:t>
            </a:r>
            <a:r>
              <a:rPr lang="ja-JP" altLang="en-US" dirty="0"/>
              <a:t>の領域</a:t>
            </a:r>
            <a:r>
              <a:rPr lang="en-US" altLang="ja-JP" dirty="0" smtClean="0"/>
              <a:t>( shock</a:t>
            </a:r>
            <a:r>
              <a:rPr lang="ja-JP" altLang="en-US" dirty="0"/>
              <a:t>面</a:t>
            </a:r>
            <a:r>
              <a:rPr lang="en-US" altLang="ja-JP" dirty="0"/>
              <a:t>-1kpc </a:t>
            </a:r>
            <a:r>
              <a:rPr lang="ja-JP" altLang="en-US" dirty="0"/>
              <a:t>の地点まで</a:t>
            </a:r>
            <a:r>
              <a:rPr lang="en-US" altLang="ja-JP" dirty="0"/>
              <a:t>)</a:t>
            </a:r>
          </a:p>
          <a:p>
            <a:pPr eaLnBrk="1" hangingPunct="1"/>
            <a:r>
              <a:rPr lang="ja-JP" altLang="en-US" dirty="0"/>
              <a:t>を考えた場合の放射スペクトル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029200" y="2895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>
                <a:solidFill>
                  <a:srgbClr val="0066FF"/>
                </a:solidFill>
              </a:rPr>
              <a:t>逆コンプトン散乱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5562600" y="3200400"/>
            <a:ext cx="76200" cy="533400"/>
          </a:xfrm>
          <a:prstGeom prst="lin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11437" y="3193940"/>
            <a:ext cx="6858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6133030" y="6206509"/>
            <a:ext cx="1427400" cy="3810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28600" y="5334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>
                <a:solidFill>
                  <a:srgbClr val="FF0000"/>
                </a:solidFill>
              </a:rPr>
              <a:t>縁の部分</a:t>
            </a:r>
            <a:r>
              <a:rPr lang="ja-JP" altLang="en-US" sz="2400" b="1"/>
              <a:t>(</a:t>
            </a:r>
            <a:r>
              <a:rPr lang="en-US" altLang="ja-JP" sz="2400" b="1"/>
              <a:t>South </a:t>
            </a:r>
            <a:r>
              <a:rPr lang="en-US" altLang="ja-JP" sz="2400" b="1">
                <a:solidFill>
                  <a:srgbClr val="FF0000"/>
                </a:solidFill>
              </a:rPr>
              <a:t>4</a:t>
            </a:r>
            <a:r>
              <a:rPr lang="en-US" altLang="ja-JP" sz="2400" b="1"/>
              <a:t>)</a:t>
            </a:r>
            <a:r>
              <a:rPr lang="ja-JP" altLang="en-US" sz="2400" b="1"/>
              <a:t>と一致</a:t>
            </a:r>
          </a:p>
        </p:txBody>
      </p:sp>
      <p:cxnSp>
        <p:nvCxnSpPr>
          <p:cNvPr id="16" name="直線コネクタ 15"/>
          <p:cNvCxnSpPr/>
          <p:nvPr/>
        </p:nvCxnSpPr>
        <p:spPr>
          <a:xfrm>
            <a:off x="453469" y="1970392"/>
            <a:ext cx="0" cy="28083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488659" y="3356992"/>
            <a:ext cx="2356579" cy="3603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453082" y="345379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ξ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0909" y="3760203"/>
            <a:ext cx="159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 </a:t>
            </a:r>
            <a:r>
              <a:rPr kumimoji="1" lang="en-US" altLang="ja-JP" sz="2400" dirty="0" err="1" smtClean="0"/>
              <a:t>kpc</a:t>
            </a:r>
            <a:endParaRPr kumimoji="1" lang="ja-JP" altLang="en-US" sz="2400" dirty="0"/>
          </a:p>
        </p:txBody>
      </p:sp>
      <p:sp>
        <p:nvSpPr>
          <p:cNvPr id="21" name="円/楕円 20"/>
          <p:cNvSpPr/>
          <p:nvPr/>
        </p:nvSpPr>
        <p:spPr>
          <a:xfrm>
            <a:off x="643212" y="3182068"/>
            <a:ext cx="360040" cy="413809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549165" y="3078956"/>
            <a:ext cx="648072" cy="0"/>
          </a:xfrm>
          <a:prstGeom prst="straightConnector1">
            <a:avLst/>
          </a:prstGeom>
          <a:ln w="539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47782" y="256428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V</a:t>
            </a:r>
            <a:r>
              <a:rPr kumimoji="1" lang="en-US" altLang="ja-JP" sz="2400" baseline="-25000" dirty="0" err="1" smtClean="0"/>
              <a:t>pro</a:t>
            </a:r>
            <a:r>
              <a:rPr kumimoji="1" lang="en-US" altLang="ja-JP" sz="2400" dirty="0" smtClean="0"/>
              <a:t> = 125 km/s</a:t>
            </a:r>
            <a:endParaRPr kumimoji="1" lang="ja-JP" alt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488659" y="3715403"/>
            <a:ext cx="708578" cy="1839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864" y="1584325"/>
            <a:ext cx="6096000" cy="4572000"/>
          </a:xfrm>
          <a:prstGeom prst="rect">
            <a:avLst/>
          </a:prstGeom>
        </p:spPr>
      </p:pic>
      <p:pic>
        <p:nvPicPr>
          <p:cNvPr id="25" name="Picture 6" descr="W:\cygwin64\home\heaUser\master\ss14\ss14\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68" y="3977013"/>
            <a:ext cx="1336098" cy="137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56649" y="5201045"/>
            <a:ext cx="592865" cy="10561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4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7"/>
    </mc:Choice>
    <mc:Fallback xmlns="">
      <p:transition spd="slow" advTm="1566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chemeClr val="tx2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結　　　　果</a:t>
            </a:r>
          </a:p>
        </p:txBody>
      </p:sp>
      <p:sp>
        <p:nvSpPr>
          <p:cNvPr id="17412" name="テキスト ボックス 4"/>
          <p:cNvSpPr txBox="1">
            <a:spLocks noChangeArrowheads="1"/>
          </p:cNvSpPr>
          <p:nvPr/>
        </p:nvSpPr>
        <p:spPr bwMode="auto">
          <a:xfrm>
            <a:off x="2085975" y="6216650"/>
            <a:ext cx="705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dirty="0">
                <a:solidFill>
                  <a:srgbClr val="FF0000"/>
                </a:solidFill>
              </a:rPr>
              <a:t>ハドロン</a:t>
            </a:r>
            <a:r>
              <a:rPr lang="ja-JP" altLang="en-US" dirty="0"/>
              <a:t>モデル</a:t>
            </a:r>
            <a:r>
              <a:rPr lang="en-US" altLang="ja-JP" dirty="0"/>
              <a:t>(</a:t>
            </a:r>
            <a:r>
              <a:rPr lang="ja-JP" altLang="en-US" dirty="0">
                <a:solidFill>
                  <a:srgbClr val="FF0000"/>
                </a:solidFill>
              </a:rPr>
              <a:t>陽子</a:t>
            </a:r>
            <a:r>
              <a:rPr lang="en-US" altLang="ja-JP" dirty="0"/>
              <a:t>)</a:t>
            </a:r>
            <a:r>
              <a:rPr lang="ja-JP" altLang="en-US" dirty="0"/>
              <a:t>で</a:t>
            </a:r>
            <a:r>
              <a:rPr lang="en-US" altLang="ja-JP" dirty="0"/>
              <a:t>ξ=0-0.5</a:t>
            </a:r>
            <a:r>
              <a:rPr lang="ja-JP" altLang="en-US" dirty="0"/>
              <a:t>の領域</a:t>
            </a:r>
            <a:r>
              <a:rPr lang="en-US" altLang="ja-JP" dirty="0" smtClean="0"/>
              <a:t>( shock</a:t>
            </a:r>
            <a:r>
              <a:rPr lang="ja-JP" altLang="en-US" dirty="0"/>
              <a:t>面</a:t>
            </a:r>
            <a:r>
              <a:rPr lang="en-US" altLang="ja-JP" dirty="0"/>
              <a:t>-1kpc </a:t>
            </a:r>
            <a:r>
              <a:rPr lang="ja-JP" altLang="en-US" dirty="0"/>
              <a:t>の地点まで</a:t>
            </a:r>
            <a:r>
              <a:rPr lang="en-US" altLang="ja-JP" dirty="0"/>
              <a:t>)</a:t>
            </a:r>
          </a:p>
          <a:p>
            <a:pPr eaLnBrk="1" hangingPunct="1"/>
            <a:r>
              <a:rPr lang="ja-JP" altLang="en-US" dirty="0"/>
              <a:t>を考えた場合の放射スペクトル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953000" y="2895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>
                <a:solidFill>
                  <a:srgbClr val="FF66FF"/>
                </a:solidFill>
              </a:rPr>
              <a:t>π</a:t>
            </a:r>
            <a:r>
              <a:rPr lang="en-US" altLang="ja-JP" b="1" baseline="30000">
                <a:solidFill>
                  <a:srgbClr val="FF66FF"/>
                </a:solidFill>
              </a:rPr>
              <a:t>0 </a:t>
            </a:r>
            <a:r>
              <a:rPr lang="ja-JP" altLang="en-US" b="1">
                <a:solidFill>
                  <a:srgbClr val="FF66FF"/>
                </a:solidFill>
              </a:rPr>
              <a:t>崩壊</a:t>
            </a: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H="1">
            <a:off x="5562600" y="3276600"/>
            <a:ext cx="304800" cy="381000"/>
          </a:xfrm>
          <a:prstGeom prst="line">
            <a:avLst/>
          </a:prstGeom>
          <a:noFill/>
          <a:ln w="25400">
            <a:solidFill>
              <a:srgbClr val="FF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210300" y="6203050"/>
            <a:ext cx="1447800" cy="3810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11437" y="3193940"/>
            <a:ext cx="6858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453469" y="1970392"/>
            <a:ext cx="0" cy="280831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488659" y="3356992"/>
            <a:ext cx="2356579" cy="3603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453082" y="345379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ξ</a:t>
            </a:r>
            <a:endParaRPr kumimoji="1" lang="ja-JP" altLang="en-US" sz="28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0909" y="3760203"/>
            <a:ext cx="159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 </a:t>
            </a:r>
            <a:r>
              <a:rPr kumimoji="1" lang="en-US" altLang="ja-JP" sz="2400" dirty="0" err="1" smtClean="0"/>
              <a:t>kpc</a:t>
            </a:r>
            <a:endParaRPr kumimoji="1" lang="ja-JP" altLang="en-US" sz="2400" dirty="0"/>
          </a:p>
        </p:txBody>
      </p:sp>
      <p:sp>
        <p:nvSpPr>
          <p:cNvPr id="20" name="円/楕円 19"/>
          <p:cNvSpPr/>
          <p:nvPr/>
        </p:nvSpPr>
        <p:spPr>
          <a:xfrm>
            <a:off x="643212" y="3182068"/>
            <a:ext cx="360040" cy="413809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549165" y="3078956"/>
            <a:ext cx="648072" cy="0"/>
          </a:xfrm>
          <a:prstGeom prst="straightConnector1">
            <a:avLst/>
          </a:prstGeom>
          <a:ln w="539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47782" y="2564285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V</a:t>
            </a:r>
            <a:r>
              <a:rPr kumimoji="1" lang="en-US" altLang="ja-JP" sz="2400" baseline="-25000" dirty="0" err="1" smtClean="0"/>
              <a:t>pro</a:t>
            </a:r>
            <a:r>
              <a:rPr kumimoji="1" lang="en-US" altLang="ja-JP" sz="2400" dirty="0" smtClean="0"/>
              <a:t> = 125 km/s</a:t>
            </a:r>
            <a:endParaRPr kumimoji="1" lang="ja-JP" altLang="en-US" sz="2400" dirty="0"/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488659" y="3715403"/>
            <a:ext cx="708578" cy="1839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19" y="1584325"/>
            <a:ext cx="6096000" cy="4572000"/>
          </a:xfrm>
          <a:prstGeom prst="rect">
            <a:avLst/>
          </a:prstGeom>
        </p:spPr>
      </p:pic>
      <p:pic>
        <p:nvPicPr>
          <p:cNvPr id="24" name="Picture 6" descr="W:\cygwin64\home\heaUser\master\ss14\ss14\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68" y="3977013"/>
            <a:ext cx="1336098" cy="137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2156649" y="5201045"/>
            <a:ext cx="592865" cy="10561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228600" y="5334000"/>
            <a:ext cx="2819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>
                <a:solidFill>
                  <a:srgbClr val="FF0000"/>
                </a:solidFill>
              </a:rPr>
              <a:t>縁の部分</a:t>
            </a:r>
            <a:r>
              <a:rPr lang="ja-JP" altLang="en-US" sz="2400" b="1"/>
              <a:t>(</a:t>
            </a:r>
            <a:r>
              <a:rPr lang="en-US" altLang="ja-JP" sz="2400" b="1"/>
              <a:t>South </a:t>
            </a:r>
            <a:r>
              <a:rPr lang="en-US" altLang="ja-JP" sz="2400" b="1">
                <a:solidFill>
                  <a:srgbClr val="FF0000"/>
                </a:solidFill>
              </a:rPr>
              <a:t>4</a:t>
            </a:r>
            <a:r>
              <a:rPr lang="en-US" altLang="ja-JP" sz="2400" b="1"/>
              <a:t>)</a:t>
            </a:r>
            <a:r>
              <a:rPr lang="ja-JP" altLang="en-US" sz="2400" b="1"/>
              <a:t>と一致</a:t>
            </a:r>
          </a:p>
        </p:txBody>
      </p:sp>
    </p:spTree>
    <p:extLst>
      <p:ext uri="{BB962C8B-B14F-4D97-AF65-F5344CB8AC3E}">
        <p14:creationId xmlns:p14="http://schemas.microsoft.com/office/powerpoint/2010/main" val="5795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"/>
    </mc:Choice>
    <mc:Fallback xmlns="">
      <p:transition spd="slow" advTm="239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600200"/>
            <a:ext cx="4759260" cy="3569445"/>
          </a:xfrm>
          <a:prstGeom prst="rect">
            <a:avLst/>
          </a:prstGeom>
        </p:spPr>
      </p:pic>
      <p:pic>
        <p:nvPicPr>
          <p:cNvPr id="11" name="Picture 6" descr="W:\cygwin64\home\heaUser\master\ss14\ss14\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394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ja-JP" altLang="en-US" smtClean="0"/>
              <a:t>考　　　　察</a:t>
            </a:r>
          </a:p>
        </p:txBody>
      </p:sp>
      <p:sp>
        <p:nvSpPr>
          <p:cNvPr id="20486" name="Freeform 17"/>
          <p:cNvSpPr>
            <a:spLocks/>
          </p:cNvSpPr>
          <p:nvPr/>
        </p:nvSpPr>
        <p:spPr bwMode="auto">
          <a:xfrm>
            <a:off x="3275856" y="4045593"/>
            <a:ext cx="4392488" cy="1189138"/>
          </a:xfrm>
          <a:custGeom>
            <a:avLst/>
            <a:gdLst>
              <a:gd name="T0" fmla="*/ 0 w 1536"/>
              <a:gd name="T1" fmla="*/ 144 h 792"/>
              <a:gd name="T2" fmla="*/ 912 w 1536"/>
              <a:gd name="T3" fmla="*/ 768 h 792"/>
              <a:gd name="T4" fmla="*/ 1536 w 1536"/>
              <a:gd name="T5" fmla="*/ 0 h 792"/>
              <a:gd name="T6" fmla="*/ 0 60000 65536"/>
              <a:gd name="T7" fmla="*/ 0 60000 65536"/>
              <a:gd name="T8" fmla="*/ 0 60000 65536"/>
              <a:gd name="T9" fmla="*/ 0 w 1536"/>
              <a:gd name="T10" fmla="*/ 0 h 792"/>
              <a:gd name="T11" fmla="*/ 1536 w 1536"/>
              <a:gd name="T12" fmla="*/ 792 h 7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792">
                <a:moveTo>
                  <a:pt x="0" y="144"/>
                </a:moveTo>
                <a:cubicBezTo>
                  <a:pt x="328" y="468"/>
                  <a:pt x="656" y="792"/>
                  <a:pt x="912" y="768"/>
                </a:cubicBezTo>
                <a:cubicBezTo>
                  <a:pt x="1168" y="744"/>
                  <a:pt x="1352" y="372"/>
                  <a:pt x="153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7" name="Freeform 18"/>
          <p:cNvSpPr>
            <a:spLocks/>
          </p:cNvSpPr>
          <p:nvPr/>
        </p:nvSpPr>
        <p:spPr bwMode="auto">
          <a:xfrm>
            <a:off x="2638735" y="2522459"/>
            <a:ext cx="3373425" cy="1050557"/>
          </a:xfrm>
          <a:custGeom>
            <a:avLst/>
            <a:gdLst>
              <a:gd name="T0" fmla="*/ 0 w 2352"/>
              <a:gd name="T1" fmla="*/ 504 h 504"/>
              <a:gd name="T2" fmla="*/ 1536 w 2352"/>
              <a:gd name="T3" fmla="*/ 24 h 504"/>
              <a:gd name="T4" fmla="*/ 2352 w 2352"/>
              <a:gd name="T5" fmla="*/ 360 h 504"/>
              <a:gd name="T6" fmla="*/ 0 60000 65536"/>
              <a:gd name="T7" fmla="*/ 0 60000 65536"/>
              <a:gd name="T8" fmla="*/ 0 60000 65536"/>
              <a:gd name="T9" fmla="*/ 0 w 2352"/>
              <a:gd name="T10" fmla="*/ 0 h 504"/>
              <a:gd name="T11" fmla="*/ 2352 w 2352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504">
                <a:moveTo>
                  <a:pt x="0" y="504"/>
                </a:moveTo>
                <a:cubicBezTo>
                  <a:pt x="572" y="276"/>
                  <a:pt x="1144" y="48"/>
                  <a:pt x="1536" y="24"/>
                </a:cubicBezTo>
                <a:cubicBezTo>
                  <a:pt x="1928" y="0"/>
                  <a:pt x="2140" y="180"/>
                  <a:pt x="2352" y="36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8" name="Text Box 20"/>
          <p:cNvSpPr txBox="1">
            <a:spLocks noChangeArrowheads="1"/>
          </p:cNvSpPr>
          <p:nvPr/>
        </p:nvSpPr>
        <p:spPr bwMode="auto">
          <a:xfrm>
            <a:off x="0" y="5334000"/>
            <a:ext cx="9448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 sz="2400" b="1" dirty="0">
                <a:solidFill>
                  <a:srgbClr val="FF0000"/>
                </a:solidFill>
              </a:rPr>
              <a:t>高</a:t>
            </a:r>
            <a:r>
              <a:rPr lang="ja-JP" altLang="en-US" sz="2400" dirty="0"/>
              <a:t>エネルギーの光子→</a:t>
            </a:r>
            <a:r>
              <a:rPr lang="en-US" altLang="ja-JP" sz="2400" dirty="0"/>
              <a:t>Bubble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FF0000"/>
                </a:solidFill>
              </a:rPr>
              <a:t>縁</a:t>
            </a:r>
            <a:r>
              <a:rPr lang="ja-JP" altLang="en-US" sz="2400" dirty="0"/>
              <a:t>(</a:t>
            </a:r>
            <a:r>
              <a:rPr lang="en-US" altLang="ja-JP" sz="2400" dirty="0"/>
              <a:t>shock</a:t>
            </a:r>
            <a:r>
              <a:rPr lang="ja-JP" altLang="en-US" sz="2400" dirty="0"/>
              <a:t>面付近)で作られる</a:t>
            </a:r>
          </a:p>
          <a:p>
            <a:pPr algn="l" eaLnBrk="1" hangingPunct="1">
              <a:spcBef>
                <a:spcPct val="50000"/>
              </a:spcBef>
            </a:pPr>
            <a:r>
              <a:rPr lang="ja-JP" altLang="en-US" sz="2400" dirty="0"/>
              <a:t>　　　　　＋　　　　　　　　　　　　　　　　　　　＋</a:t>
            </a:r>
          </a:p>
          <a:p>
            <a:pPr algn="l" eaLnBrk="1" hangingPunct="1">
              <a:spcBef>
                <a:spcPct val="50000"/>
              </a:spcBef>
            </a:pPr>
            <a:r>
              <a:rPr lang="ja-JP" altLang="en-US" sz="2400" b="1" dirty="0">
                <a:solidFill>
                  <a:srgbClr val="0000FF"/>
                </a:solidFill>
              </a:rPr>
              <a:t>低</a:t>
            </a:r>
            <a:r>
              <a:rPr lang="ja-JP" altLang="en-US" sz="2400" dirty="0"/>
              <a:t>エネルギーの光子→</a:t>
            </a:r>
            <a:r>
              <a:rPr lang="en-US" altLang="ja-JP" sz="2400" dirty="0"/>
              <a:t>Bubble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0000FF"/>
                </a:solidFill>
              </a:rPr>
              <a:t>内部</a:t>
            </a:r>
            <a:r>
              <a:rPr lang="ja-JP" altLang="en-US" sz="2400" dirty="0"/>
              <a:t>(</a:t>
            </a:r>
            <a:r>
              <a:rPr lang="en-US" altLang="ja-JP" sz="2400" dirty="0"/>
              <a:t>shock</a:t>
            </a:r>
            <a:r>
              <a:rPr lang="ja-JP" altLang="en-US" sz="2400" dirty="0"/>
              <a:t>から遠い部分)で作られる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62"/>
    </mc:Choice>
    <mc:Fallback xmlns="">
      <p:transition spd="slow" advTm="175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" y="1640578"/>
            <a:ext cx="4589443" cy="344208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95" y="1624522"/>
            <a:ext cx="4680181" cy="3510136"/>
          </a:xfrm>
          <a:prstGeom prst="rect">
            <a:avLst/>
          </a:prstGeom>
        </p:spPr>
      </p:pic>
      <p:sp>
        <p:nvSpPr>
          <p:cNvPr id="49156" name="Rectangle 2"/>
          <p:cNvSpPr>
            <a:spLocks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chemeClr val="tx2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考　　　　察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209800" y="5562600"/>
            <a:ext cx="533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Bubble</a:t>
            </a:r>
            <a:r>
              <a:rPr lang="ja-JP" altLang="en-US" dirty="0" smtClean="0"/>
              <a:t>の</a:t>
            </a:r>
            <a:r>
              <a:rPr lang="ja-JP" altLang="en-US" dirty="0"/>
              <a:t>中心</a:t>
            </a:r>
            <a:r>
              <a:rPr lang="ja-JP" altLang="en-US" dirty="0" smtClean="0"/>
              <a:t>付近</a:t>
            </a:r>
            <a:r>
              <a:rPr lang="ja-JP" altLang="en-US" dirty="0"/>
              <a:t>(</a:t>
            </a:r>
            <a:r>
              <a:rPr lang="en-US" altLang="ja-JP" dirty="0"/>
              <a:t>South </a:t>
            </a:r>
            <a:r>
              <a:rPr lang="en-US" altLang="ja-JP" dirty="0" smtClean="0"/>
              <a:t>1)</a:t>
            </a:r>
            <a:r>
              <a:rPr lang="ja-JP" altLang="en-US" dirty="0" err="1"/>
              <a:t>での</a:t>
            </a:r>
            <a:r>
              <a:rPr lang="ja-JP" altLang="en-US" dirty="0"/>
              <a:t>スペクトルの違い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rgbClr val="000099"/>
                </a:solidFill>
              </a:rPr>
              <a:t>電子</a:t>
            </a:r>
            <a:r>
              <a:rPr lang="ja-JP" altLang="en-US" sz="2000"/>
              <a:t>(レプトンモデル</a:t>
            </a:r>
            <a:r>
              <a:rPr lang="en-US" altLang="ja-JP" sz="2000"/>
              <a:t>)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562600" y="5105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rgbClr val="FF0000"/>
                </a:solidFill>
              </a:rPr>
              <a:t>陽子</a:t>
            </a:r>
            <a:r>
              <a:rPr lang="ja-JP" altLang="en-US" sz="2000"/>
              <a:t>(ハドロンモデル</a:t>
            </a:r>
            <a:r>
              <a:rPr lang="en-US" altLang="ja-JP" sz="2000"/>
              <a:t>)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1447800" y="59436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/>
              <a:t>マイクロ波 ～可視光領域の放射の違い</a:t>
            </a:r>
          </a:p>
        </p:txBody>
      </p:sp>
      <p:sp>
        <p:nvSpPr>
          <p:cNvPr id="25" name="フレーム 24"/>
          <p:cNvSpPr>
            <a:spLocks/>
          </p:cNvSpPr>
          <p:nvPr/>
        </p:nvSpPr>
        <p:spPr bwMode="auto">
          <a:xfrm>
            <a:off x="1295400" y="5867400"/>
            <a:ext cx="6629400" cy="685800"/>
          </a:xfrm>
          <a:custGeom>
            <a:avLst/>
            <a:gdLst>
              <a:gd name="T0" fmla="*/ 4212468 w 8424936"/>
              <a:gd name="T1" fmla="*/ 0 h 936104"/>
              <a:gd name="T2" fmla="*/ 0 w 8424936"/>
              <a:gd name="T3" fmla="*/ 468052 h 936104"/>
              <a:gd name="T4" fmla="*/ 4212468 w 8424936"/>
              <a:gd name="T5" fmla="*/ 936104 h 936104"/>
              <a:gd name="T6" fmla="*/ 8424936 w 8424936"/>
              <a:gd name="T7" fmla="*/ 468052 h 936104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7013 w 8424936"/>
              <a:gd name="T13" fmla="*/ 117013 h 936104"/>
              <a:gd name="T14" fmla="*/ 8307923 w 8424936"/>
              <a:gd name="T15" fmla="*/ 819091 h 936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24936" h="936104">
                <a:moveTo>
                  <a:pt x="0" y="0"/>
                </a:moveTo>
                <a:lnTo>
                  <a:pt x="8424936" y="0"/>
                </a:lnTo>
                <a:lnTo>
                  <a:pt x="8424936" y="936104"/>
                </a:lnTo>
                <a:lnTo>
                  <a:pt x="0" y="936104"/>
                </a:lnTo>
                <a:close/>
                <a:moveTo>
                  <a:pt x="117013" y="117013"/>
                </a:moveTo>
                <a:lnTo>
                  <a:pt x="117013" y="819091"/>
                </a:lnTo>
                <a:lnTo>
                  <a:pt x="8307923" y="819091"/>
                </a:lnTo>
                <a:lnTo>
                  <a:pt x="8307923" y="117013"/>
                </a:lnTo>
                <a:close/>
              </a:path>
            </a:pathLst>
          </a:custGeom>
          <a:solidFill>
            <a:srgbClr val="00FF00"/>
          </a:solidFill>
          <a:ln w="19050" cap="flat" cmpd="sng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49167" name="AutoShape 15"/>
          <p:cNvSpPr>
            <a:spLocks noChangeArrowheads="1"/>
          </p:cNvSpPr>
          <p:nvPr/>
        </p:nvSpPr>
        <p:spPr bwMode="auto">
          <a:xfrm>
            <a:off x="304800" y="2971800"/>
            <a:ext cx="2209800" cy="1981200"/>
          </a:xfrm>
          <a:custGeom>
            <a:avLst/>
            <a:gdLst>
              <a:gd name="G0" fmla="+- 853 0 0"/>
              <a:gd name="G1" fmla="+- 21600 0 853"/>
              <a:gd name="G2" fmla="+- 21600 0 85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53" y="10800"/>
                </a:moveTo>
                <a:cubicBezTo>
                  <a:pt x="853" y="16294"/>
                  <a:pt x="5306" y="20747"/>
                  <a:pt x="10800" y="20747"/>
                </a:cubicBezTo>
                <a:cubicBezTo>
                  <a:pt x="16294" y="20747"/>
                  <a:pt x="20747" y="16294"/>
                  <a:pt x="20747" y="10800"/>
                </a:cubicBezTo>
                <a:cubicBezTo>
                  <a:pt x="20747" y="5306"/>
                  <a:pt x="16294" y="853"/>
                  <a:pt x="10800" y="853"/>
                </a:cubicBezTo>
                <a:cubicBezTo>
                  <a:pt x="5306" y="853"/>
                  <a:pt x="853" y="5306"/>
                  <a:pt x="853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8" name="AutoShape 16"/>
          <p:cNvSpPr>
            <a:spLocks noChangeArrowheads="1"/>
          </p:cNvSpPr>
          <p:nvPr/>
        </p:nvSpPr>
        <p:spPr bwMode="auto">
          <a:xfrm>
            <a:off x="4876800" y="2802731"/>
            <a:ext cx="2209800" cy="1981200"/>
          </a:xfrm>
          <a:custGeom>
            <a:avLst/>
            <a:gdLst>
              <a:gd name="G0" fmla="+- 853 0 0"/>
              <a:gd name="G1" fmla="+- 21600 0 853"/>
              <a:gd name="G2" fmla="+- 21600 0 85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53" y="10800"/>
                </a:moveTo>
                <a:cubicBezTo>
                  <a:pt x="853" y="16294"/>
                  <a:pt x="5306" y="20747"/>
                  <a:pt x="10800" y="20747"/>
                </a:cubicBezTo>
                <a:cubicBezTo>
                  <a:pt x="16294" y="20747"/>
                  <a:pt x="20747" y="16294"/>
                  <a:pt x="20747" y="10800"/>
                </a:cubicBezTo>
                <a:cubicBezTo>
                  <a:pt x="20747" y="5306"/>
                  <a:pt x="16294" y="853"/>
                  <a:pt x="10800" y="853"/>
                </a:cubicBezTo>
                <a:cubicBezTo>
                  <a:pt x="5306" y="853"/>
                  <a:pt x="853" y="5306"/>
                  <a:pt x="853" y="1080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 flipV="1">
            <a:off x="1143000" y="4953000"/>
            <a:ext cx="228600" cy="9144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V="1">
            <a:off x="5372100" y="4845844"/>
            <a:ext cx="152400" cy="7620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07"/>
    </mc:Choice>
    <mc:Fallback xmlns="">
      <p:transition spd="slow" advTm="2240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" y="1640578"/>
            <a:ext cx="4589443" cy="3442082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95" y="1624522"/>
            <a:ext cx="4680181" cy="3510136"/>
          </a:xfrm>
          <a:prstGeom prst="rect">
            <a:avLst/>
          </a:prstGeom>
        </p:spPr>
      </p:pic>
      <p:sp>
        <p:nvSpPr>
          <p:cNvPr id="54274" name="Rectangle 2"/>
          <p:cNvSpPr>
            <a:spLocks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4400">
                <a:solidFill>
                  <a:schemeClr val="tx2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考　　　　察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209800" y="5562600"/>
            <a:ext cx="533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/>
              <a:t>Bubble</a:t>
            </a:r>
            <a:r>
              <a:rPr lang="ja-JP" altLang="en-US" dirty="0" smtClean="0"/>
              <a:t>の中心付近</a:t>
            </a:r>
            <a:r>
              <a:rPr lang="ja-JP" altLang="en-US" dirty="0"/>
              <a:t>(</a:t>
            </a:r>
            <a:r>
              <a:rPr lang="en-US" altLang="ja-JP" dirty="0"/>
              <a:t>South </a:t>
            </a:r>
            <a:r>
              <a:rPr lang="en-US" altLang="ja-JP" dirty="0" smtClean="0"/>
              <a:t>1)</a:t>
            </a:r>
            <a:r>
              <a:rPr lang="ja-JP" altLang="en-US" dirty="0" err="1"/>
              <a:t>での</a:t>
            </a:r>
            <a:r>
              <a:rPr lang="ja-JP" altLang="en-US" dirty="0"/>
              <a:t>スペクトルの違い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295400" y="5105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rgbClr val="000099"/>
                </a:solidFill>
              </a:rPr>
              <a:t>電子</a:t>
            </a:r>
            <a:r>
              <a:rPr lang="ja-JP" altLang="en-US" sz="2000"/>
              <a:t>(レプトンモデル</a:t>
            </a:r>
            <a:r>
              <a:rPr lang="en-US" altLang="ja-JP" sz="2000"/>
              <a:t>)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562600" y="5105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rgbClr val="FF0000"/>
                </a:solidFill>
              </a:rPr>
              <a:t>陽子</a:t>
            </a:r>
            <a:r>
              <a:rPr lang="ja-JP" altLang="en-US" sz="2000"/>
              <a:t>(ハドロンモデル</a:t>
            </a:r>
            <a:r>
              <a:rPr lang="en-US" altLang="ja-JP" sz="2000"/>
              <a:t>)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447800" y="59436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/>
              <a:t>TeV～</a:t>
            </a:r>
            <a:r>
              <a:rPr lang="ja-JP" altLang="en-US" sz="2800"/>
              <a:t>領域の放射の違い</a:t>
            </a:r>
          </a:p>
        </p:txBody>
      </p:sp>
      <p:sp>
        <p:nvSpPr>
          <p:cNvPr id="25" name="フレーム 24"/>
          <p:cNvSpPr>
            <a:spLocks/>
          </p:cNvSpPr>
          <p:nvPr/>
        </p:nvSpPr>
        <p:spPr bwMode="auto">
          <a:xfrm>
            <a:off x="1295400" y="5867400"/>
            <a:ext cx="6629400" cy="685800"/>
          </a:xfrm>
          <a:custGeom>
            <a:avLst/>
            <a:gdLst>
              <a:gd name="T0" fmla="*/ 4212468 w 8424936"/>
              <a:gd name="T1" fmla="*/ 0 h 936104"/>
              <a:gd name="T2" fmla="*/ 0 w 8424936"/>
              <a:gd name="T3" fmla="*/ 468052 h 936104"/>
              <a:gd name="T4" fmla="*/ 4212468 w 8424936"/>
              <a:gd name="T5" fmla="*/ 936104 h 936104"/>
              <a:gd name="T6" fmla="*/ 8424936 w 8424936"/>
              <a:gd name="T7" fmla="*/ 468052 h 936104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17013 w 8424936"/>
              <a:gd name="T13" fmla="*/ 117013 h 936104"/>
              <a:gd name="T14" fmla="*/ 8307923 w 8424936"/>
              <a:gd name="T15" fmla="*/ 819091 h 9361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24936" h="936104">
                <a:moveTo>
                  <a:pt x="0" y="0"/>
                </a:moveTo>
                <a:lnTo>
                  <a:pt x="8424936" y="0"/>
                </a:lnTo>
                <a:lnTo>
                  <a:pt x="8424936" y="936104"/>
                </a:lnTo>
                <a:lnTo>
                  <a:pt x="0" y="936104"/>
                </a:lnTo>
                <a:close/>
                <a:moveTo>
                  <a:pt x="117013" y="117013"/>
                </a:moveTo>
                <a:lnTo>
                  <a:pt x="117013" y="819091"/>
                </a:lnTo>
                <a:lnTo>
                  <a:pt x="8307923" y="819091"/>
                </a:lnTo>
                <a:lnTo>
                  <a:pt x="8307923" y="117013"/>
                </a:lnTo>
                <a:close/>
              </a:path>
            </a:pathLst>
          </a:custGeom>
          <a:solidFill>
            <a:srgbClr val="FF99CC"/>
          </a:solidFill>
          <a:ln w="19050" cap="flat" cmpd="sng" algn="ctr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ja-JP" altLang="en-US"/>
          </a:p>
        </p:txBody>
      </p:sp>
      <p:sp>
        <p:nvSpPr>
          <p:cNvPr id="54282" name="AutoShape 10"/>
          <p:cNvSpPr>
            <a:spLocks noChangeArrowheads="1"/>
          </p:cNvSpPr>
          <p:nvPr/>
        </p:nvSpPr>
        <p:spPr bwMode="auto">
          <a:xfrm>
            <a:off x="3581400" y="2819400"/>
            <a:ext cx="914400" cy="1981200"/>
          </a:xfrm>
          <a:custGeom>
            <a:avLst/>
            <a:gdLst>
              <a:gd name="G0" fmla="+- 859 0 0"/>
              <a:gd name="G1" fmla="+- 21600 0 859"/>
              <a:gd name="G2" fmla="+- 21600 0 859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59" y="10800"/>
                </a:moveTo>
                <a:cubicBezTo>
                  <a:pt x="859" y="16290"/>
                  <a:pt x="5310" y="20741"/>
                  <a:pt x="10800" y="20741"/>
                </a:cubicBezTo>
                <a:cubicBezTo>
                  <a:pt x="16290" y="20741"/>
                  <a:pt x="20741" y="16290"/>
                  <a:pt x="20741" y="10800"/>
                </a:cubicBezTo>
                <a:cubicBezTo>
                  <a:pt x="20741" y="5310"/>
                  <a:pt x="16290" y="859"/>
                  <a:pt x="10800" y="859"/>
                </a:cubicBezTo>
                <a:cubicBezTo>
                  <a:pt x="5310" y="859"/>
                  <a:pt x="859" y="5310"/>
                  <a:pt x="859" y="1080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83" name="AutoShape 11"/>
          <p:cNvSpPr>
            <a:spLocks noChangeArrowheads="1"/>
          </p:cNvSpPr>
          <p:nvPr/>
        </p:nvSpPr>
        <p:spPr bwMode="auto">
          <a:xfrm>
            <a:off x="8077200" y="2819400"/>
            <a:ext cx="1066800" cy="1981200"/>
          </a:xfrm>
          <a:custGeom>
            <a:avLst/>
            <a:gdLst>
              <a:gd name="G0" fmla="+- 853 0 0"/>
              <a:gd name="G1" fmla="+- 21600 0 853"/>
              <a:gd name="G2" fmla="+- 21600 0 85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53" y="10800"/>
                </a:moveTo>
                <a:cubicBezTo>
                  <a:pt x="853" y="16294"/>
                  <a:pt x="5306" y="20747"/>
                  <a:pt x="10800" y="20747"/>
                </a:cubicBezTo>
                <a:cubicBezTo>
                  <a:pt x="16294" y="20747"/>
                  <a:pt x="20747" y="16294"/>
                  <a:pt x="20747" y="10800"/>
                </a:cubicBezTo>
                <a:cubicBezTo>
                  <a:pt x="20747" y="5306"/>
                  <a:pt x="16294" y="853"/>
                  <a:pt x="10800" y="853"/>
                </a:cubicBezTo>
                <a:cubicBezTo>
                  <a:pt x="5306" y="853"/>
                  <a:pt x="853" y="5306"/>
                  <a:pt x="853" y="10800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3962400" y="4800600"/>
            <a:ext cx="228600" cy="914400"/>
          </a:xfrm>
          <a:prstGeom prst="line">
            <a:avLst/>
          </a:prstGeom>
          <a:noFill/>
          <a:ln w="762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8001000" y="4876800"/>
            <a:ext cx="457200" cy="990600"/>
          </a:xfrm>
          <a:prstGeom prst="line">
            <a:avLst/>
          </a:prstGeom>
          <a:noFill/>
          <a:ln w="76200">
            <a:solidFill>
              <a:srgbClr val="FF99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295400" y="5105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rgbClr val="000099"/>
                </a:solidFill>
              </a:rPr>
              <a:t>電子</a:t>
            </a:r>
            <a:r>
              <a:rPr lang="ja-JP" altLang="en-US" sz="2000"/>
              <a:t>(レプトンモデル</a:t>
            </a:r>
            <a:r>
              <a:rPr lang="en-US" altLang="ja-JP" sz="2000"/>
              <a:t>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562600" y="51054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b="1">
                <a:solidFill>
                  <a:srgbClr val="FF0000"/>
                </a:solidFill>
              </a:rPr>
              <a:t>陽子</a:t>
            </a:r>
            <a:r>
              <a:rPr lang="ja-JP" altLang="en-US" sz="2000"/>
              <a:t>(ハドロンモデル</a:t>
            </a:r>
            <a:r>
              <a:rPr lang="en-US" altLang="ja-JP" sz="200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3"/>
    </mc:Choice>
    <mc:Fallback xmlns="">
      <p:transition spd="slow" advTm="3923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algn="ctr" eaLnBrk="1" hangingPunct="1"/>
            <a:r>
              <a:rPr lang="ja-JP" altLang="en-US" smtClean="0"/>
              <a:t>ま　　と　　め</a:t>
            </a:r>
          </a:p>
        </p:txBody>
      </p:sp>
      <p:sp>
        <p:nvSpPr>
          <p:cNvPr id="21507" name="コンテンツ プレースホルダ 2"/>
          <p:cNvSpPr>
            <a:spLocks/>
          </p:cNvSpPr>
          <p:nvPr/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ja-JP" altLang="en-US" sz="2900" dirty="0" smtClean="0">
                <a:solidFill>
                  <a:srgbClr val="6600CC"/>
                </a:solidFill>
                <a:ea typeface="HGPｺﾞｼｯｸE" panose="020B0900000000000000" pitchFamily="50" charset="-128"/>
              </a:rPr>
              <a:t>時間発展</a:t>
            </a:r>
            <a:r>
              <a:rPr lang="ja-JP" altLang="en-US" sz="2900" dirty="0" smtClean="0">
                <a:ea typeface="HGPｺﾞｼｯｸE" panose="020B0900000000000000" pitchFamily="50" charset="-128"/>
              </a:rPr>
              <a:t>を考慮してもスペクトルが再現できる</a:t>
            </a:r>
            <a:endParaRPr lang="en-US" altLang="ja-JP" sz="2900" dirty="0" smtClean="0">
              <a:ea typeface="HGPｺﾞｼｯｸE" panose="020B0900000000000000" pitchFamily="50" charset="-128"/>
            </a:endParaRP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ja-JP" altLang="en-US" sz="2900" dirty="0" smtClean="0">
                <a:ea typeface="HGPｺﾞｼｯｸE" panose="020B0900000000000000" pitchFamily="50" charset="-128"/>
              </a:rPr>
              <a:t>先行研究と異なり</a:t>
            </a:r>
            <a:r>
              <a:rPr lang="ja-JP" altLang="en-US" sz="2900" dirty="0" smtClean="0">
                <a:solidFill>
                  <a:srgbClr val="000099"/>
                </a:solidFill>
                <a:ea typeface="HGPｺﾞｼｯｸE" panose="020B0900000000000000" pitchFamily="50" charset="-128"/>
              </a:rPr>
              <a:t>一様な表面輝度</a:t>
            </a:r>
            <a:r>
              <a:rPr lang="ja-JP" altLang="en-US" sz="2900" dirty="0" smtClean="0">
                <a:ea typeface="HGPｺﾞｼｯｸE" panose="020B0900000000000000" pitchFamily="50" charset="-128"/>
              </a:rPr>
              <a:t>が再現できない</a:t>
            </a: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ja-JP" altLang="en-US" sz="29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ガンマ</a:t>
            </a:r>
            <a:r>
              <a:rPr lang="ja-JP" altLang="en-US" sz="2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線放射の</a:t>
            </a:r>
            <a:r>
              <a:rPr lang="ja-JP" altLang="en-US" sz="29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高エネルギー部分</a:t>
            </a:r>
            <a:r>
              <a:rPr lang="ja-JP" altLang="en-US" sz="2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</a:t>
            </a:r>
            <a:r>
              <a:rPr lang="ja-JP" altLang="en-US" sz="2900" b="1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衝撃波面付近</a:t>
            </a:r>
            <a:r>
              <a:rPr lang="ja-JP" altLang="en-US" sz="2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</a:t>
            </a:r>
            <a:r>
              <a:rPr lang="ja-JP" altLang="en-US" sz="2900" b="1" dirty="0">
                <a:solidFill>
                  <a:srgbClr val="00009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低エネルギー部分</a:t>
            </a:r>
            <a:r>
              <a:rPr lang="ja-JP" altLang="en-US" sz="2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</a:t>
            </a:r>
            <a:r>
              <a:rPr lang="en-US" altLang="ja-JP" sz="2900" b="1" dirty="0">
                <a:solidFill>
                  <a:srgbClr val="000099"/>
                </a:solidFill>
                <a:ea typeface="HGPｺﾞｼｯｸE" panose="020B0900000000000000" pitchFamily="50" charset="-128"/>
              </a:rPr>
              <a:t>Bubble</a:t>
            </a:r>
            <a:r>
              <a:rPr lang="ja-JP" altLang="en-US" sz="2900" b="1" dirty="0">
                <a:solidFill>
                  <a:srgbClr val="00009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内部</a:t>
            </a:r>
            <a:r>
              <a:rPr lang="ja-JP" altLang="en-US" sz="29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が担っている</a:t>
            </a:r>
            <a:r>
              <a:rPr lang="ja-JP" altLang="en-US" sz="29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？</a:t>
            </a:r>
            <a:endParaRPr lang="en-US" altLang="ja-JP" sz="29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en-US" altLang="ja-JP" sz="2900" b="1" dirty="0">
                <a:solidFill>
                  <a:srgbClr val="008000"/>
                </a:solidFill>
                <a:ea typeface="HGPｺﾞｼｯｸE" panose="020B0900000000000000" pitchFamily="50" charset="-128"/>
                <a:cs typeface="Arial" panose="020B0604020202020204" pitchFamily="34" charset="0"/>
              </a:rPr>
              <a:t>e</a:t>
            </a:r>
            <a:r>
              <a:rPr lang="en-US" altLang="ja-JP" sz="2900" b="1" dirty="0" smtClean="0">
                <a:solidFill>
                  <a:srgbClr val="008000"/>
                </a:solidFill>
                <a:ea typeface="HGPｺﾞｼｯｸE" panose="020B0900000000000000" pitchFamily="50" charset="-128"/>
                <a:cs typeface="Arial" panose="020B0604020202020204" pitchFamily="34" charset="0"/>
              </a:rPr>
              <a:t>scape</a:t>
            </a:r>
            <a:r>
              <a:rPr lang="ja-JP" altLang="en-US" sz="2900" dirty="0" smtClean="0">
                <a:solidFill>
                  <a:srgbClr val="008000"/>
                </a:solidFill>
                <a:ea typeface="HGPｺﾞｼｯｸE" panose="020B0900000000000000" pitchFamily="50" charset="-128"/>
                <a:cs typeface="Arial" panose="020B0604020202020204" pitchFamily="34" charset="0"/>
              </a:rPr>
              <a:t>した粒子</a:t>
            </a:r>
            <a:r>
              <a:rPr lang="ja-JP" altLang="en-US" sz="2900" dirty="0" smtClean="0">
                <a:ea typeface="HGPｺﾞｼｯｸE" panose="020B0900000000000000" pitchFamily="50" charset="-128"/>
                <a:cs typeface="Arial" panose="020B0604020202020204" pitchFamily="34" charset="0"/>
              </a:rPr>
              <a:t>からの放射を考慮することで、　　　</a:t>
            </a:r>
            <a:r>
              <a:rPr lang="ja-JP" altLang="en-US" sz="2900" dirty="0" smtClean="0">
                <a:solidFill>
                  <a:srgbClr val="0000FF"/>
                </a:solidFill>
                <a:ea typeface="HGPｺﾞｼｯｸE" panose="020B0900000000000000" pitchFamily="50" charset="-128"/>
                <a:cs typeface="Arial" panose="020B0604020202020204" pitchFamily="34" charset="0"/>
              </a:rPr>
              <a:t>マイクロ波領域の放射</a:t>
            </a:r>
            <a:r>
              <a:rPr lang="ja-JP" altLang="en-US" sz="2900" dirty="0" smtClean="0">
                <a:ea typeface="HGPｺﾞｼｯｸE" panose="020B0900000000000000" pitchFamily="50" charset="-128"/>
                <a:cs typeface="Arial" panose="020B0604020202020204" pitchFamily="34" charset="0"/>
              </a:rPr>
              <a:t>を説明できる</a:t>
            </a:r>
            <a:endParaRPr lang="ja-JP" altLang="en-US" sz="2900" dirty="0">
              <a:ea typeface="HGPｺﾞｼｯｸE" panose="020B0900000000000000" pitchFamily="50" charset="-128"/>
              <a:cs typeface="Arial" panose="020B0604020202020204" pitchFamily="34" charset="0"/>
            </a:endParaRP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</a:pPr>
            <a:r>
              <a:rPr lang="ja-JP" altLang="en-US" sz="2900" dirty="0">
                <a:latin typeface="Tw Cen MT" panose="020B0602020104020603" pitchFamily="34" charset="0"/>
                <a:ea typeface="HGPｺﾞｼｯｸE" panose="020B0900000000000000" pitchFamily="50" charset="-128"/>
              </a:rPr>
              <a:t>他の波長帯や高エネルギー領域(</a:t>
            </a:r>
            <a:r>
              <a:rPr lang="ja-JP" altLang="en-US" sz="2900" b="1" dirty="0">
                <a:ea typeface="HGPｺﾞｼｯｸE" panose="020B0900000000000000" pitchFamily="50" charset="-128"/>
              </a:rPr>
              <a:t>&gt;</a:t>
            </a:r>
            <a:r>
              <a:rPr lang="en-US" altLang="ja-JP" sz="2900" b="1" dirty="0" err="1">
                <a:ea typeface="HGPｺﾞｼｯｸE" panose="020B0900000000000000" pitchFamily="50" charset="-128"/>
              </a:rPr>
              <a:t>TeV</a:t>
            </a:r>
            <a:r>
              <a:rPr lang="en-US" altLang="ja-JP" sz="2900" dirty="0">
                <a:latin typeface="Tw Cen MT" panose="020B0602020104020603" pitchFamily="34" charset="0"/>
                <a:ea typeface="HGPｺﾞｼｯｸE" panose="020B0900000000000000" pitchFamily="50" charset="-128"/>
              </a:rPr>
              <a:t>)</a:t>
            </a:r>
            <a:r>
              <a:rPr lang="ja-JP" altLang="en-US" sz="2900" dirty="0">
                <a:latin typeface="Tw Cen MT" panose="020B0602020104020603" pitchFamily="34" charset="0"/>
                <a:ea typeface="HGPｺﾞｼｯｸE" panose="020B0900000000000000" pitchFamily="50" charset="-128"/>
              </a:rPr>
              <a:t>観測によって、ハドロンモデルとレプトンモデルを区別できる</a:t>
            </a: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r>
              <a:rPr lang="ja-JP" altLang="en-US" sz="2900" dirty="0">
                <a:latin typeface="Tw Cen MT" panose="020B0602020104020603" pitchFamily="34" charset="0"/>
                <a:ea typeface="HGPｺﾞｼｯｸE" panose="020B0900000000000000" pitchFamily="50" charset="-128"/>
              </a:rPr>
              <a:t>　　　→</a:t>
            </a:r>
            <a:r>
              <a:rPr lang="en-US" altLang="ja-JP" sz="2900" b="1" dirty="0">
                <a:solidFill>
                  <a:srgbClr val="FF3399"/>
                </a:solidFill>
                <a:ea typeface="HGPｺﾞｼｯｸE" panose="020B0900000000000000" pitchFamily="50" charset="-128"/>
              </a:rPr>
              <a:t>CTA</a:t>
            </a:r>
            <a:r>
              <a:rPr lang="ja-JP" altLang="en-US" sz="2900" dirty="0">
                <a:latin typeface="Tw Cen MT" panose="020B0602020104020603" pitchFamily="34" charset="0"/>
                <a:ea typeface="HGPｺﾞｼｯｸE" panose="020B0900000000000000" pitchFamily="50" charset="-128"/>
              </a:rPr>
              <a:t>などの将来観測に</a:t>
            </a:r>
            <a:r>
              <a:rPr lang="ja-JP" altLang="en-US" sz="2900" dirty="0" smtClean="0">
                <a:latin typeface="Tw Cen MT" panose="020B0602020104020603" pitchFamily="34" charset="0"/>
                <a:ea typeface="HGPｺﾞｼｯｸE" panose="020B0900000000000000" pitchFamily="50" charset="-128"/>
              </a:rPr>
              <a:t>期待</a:t>
            </a:r>
            <a:endParaRPr lang="ja-JP" altLang="en-US" sz="2900" dirty="0">
              <a:latin typeface="Tw Cen MT" panose="020B0602020104020603" pitchFamily="34" charset="0"/>
              <a:ea typeface="HGPｺﾞｼｯｸE" panose="020B0900000000000000" pitchFamily="50" charset="-128"/>
            </a:endParaRP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en-US" altLang="ja-JP" sz="2800" dirty="0">
              <a:latin typeface="Tw Cen MT" panose="020B0602020104020603" pitchFamily="34" charset="0"/>
              <a:ea typeface="HGPｺﾞｼｯｸE" panose="020B0900000000000000" pitchFamily="50" charset="-128"/>
            </a:endParaRPr>
          </a:p>
          <a:p>
            <a:pPr algn="l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None/>
            </a:pPr>
            <a:endParaRPr lang="ja-JP" altLang="en-US" sz="2900" dirty="0">
              <a:latin typeface="Tw Cen MT" panose="020B0602020104020603" pitchFamily="34" charset="0"/>
              <a:ea typeface="HGPｺﾞｼｯｸE" panose="020B0900000000000000" pitchFamily="5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42"/>
    </mc:Choice>
    <mc:Fallback xmlns="">
      <p:transition spd="slow" advTm="181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ja-JP" altLang="en-US" smtClean="0"/>
              <a:t>Ｆｅｒｍｉ Ｂｕｂｂｌｅ</a:t>
            </a:r>
          </a:p>
        </p:txBody>
      </p:sp>
      <p:sp>
        <p:nvSpPr>
          <p:cNvPr id="9219" name="テキスト ボックス 5"/>
          <p:cNvSpPr txBox="1">
            <a:spLocks noChangeArrowheads="1"/>
          </p:cNvSpPr>
          <p:nvPr/>
        </p:nvSpPr>
        <p:spPr bwMode="auto">
          <a:xfrm>
            <a:off x="6983413" y="6308725"/>
            <a:ext cx="216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Su et al.(2010)</a:t>
            </a:r>
            <a:r>
              <a:rPr lang="ja-JP" altLang="en-US"/>
              <a:t>より</a:t>
            </a:r>
          </a:p>
        </p:txBody>
      </p:sp>
      <p:sp>
        <p:nvSpPr>
          <p:cNvPr id="9220" name="テキスト ボックス 6"/>
          <p:cNvSpPr txBox="1">
            <a:spLocks noChangeArrowheads="1"/>
          </p:cNvSpPr>
          <p:nvPr/>
        </p:nvSpPr>
        <p:spPr bwMode="auto">
          <a:xfrm>
            <a:off x="611188" y="6308725"/>
            <a:ext cx="626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Fermi-LAT</a:t>
            </a:r>
            <a:r>
              <a:rPr lang="ja-JP" altLang="en-US"/>
              <a:t>の</a:t>
            </a:r>
            <a:r>
              <a:rPr lang="en-US" altLang="ja-JP"/>
              <a:t>γ</a:t>
            </a:r>
            <a:r>
              <a:rPr lang="ja-JP" altLang="en-US"/>
              <a:t>線データから点源</a:t>
            </a:r>
            <a:r>
              <a:rPr lang="en-US" altLang="ja-JP"/>
              <a:t>(AGN</a:t>
            </a:r>
            <a:r>
              <a:rPr lang="ja-JP" altLang="en-US"/>
              <a:t>など</a:t>
            </a:r>
            <a:r>
              <a:rPr lang="en-US" altLang="ja-JP"/>
              <a:t>)</a:t>
            </a:r>
            <a:r>
              <a:rPr lang="ja-JP" altLang="en-US"/>
              <a:t>を除くと・・・</a:t>
            </a: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49788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>
                <a:solidFill>
                  <a:srgbClr val="FF0000"/>
                </a:solidFill>
              </a:rPr>
              <a:t>1&lt;</a:t>
            </a:r>
            <a:r>
              <a:rPr lang="en-US" altLang="ja-JP" b="1">
                <a:solidFill>
                  <a:srgbClr val="FF0000"/>
                </a:solidFill>
              </a:rPr>
              <a:t>E&lt;2 GeV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4800600" y="182880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>
                <a:solidFill>
                  <a:srgbClr val="0066FF"/>
                </a:solidFill>
              </a:rPr>
              <a:t>2&lt;</a:t>
            </a:r>
            <a:r>
              <a:rPr lang="en-US" altLang="ja-JP" b="1">
                <a:solidFill>
                  <a:srgbClr val="0066FF"/>
                </a:solidFill>
              </a:rPr>
              <a:t>E&lt;5 GeV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927100" y="41148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>
                <a:solidFill>
                  <a:srgbClr val="339933"/>
                </a:solidFill>
              </a:rPr>
              <a:t>5&lt;</a:t>
            </a:r>
            <a:r>
              <a:rPr lang="en-US" altLang="ja-JP" b="1">
                <a:solidFill>
                  <a:srgbClr val="339933"/>
                </a:solidFill>
              </a:rPr>
              <a:t>E&lt;10 GeV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673600" y="41148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>
                <a:solidFill>
                  <a:srgbClr val="FF0066"/>
                </a:solidFill>
              </a:rPr>
              <a:t>10&lt;</a:t>
            </a:r>
            <a:r>
              <a:rPr lang="en-US" altLang="ja-JP" b="1">
                <a:solidFill>
                  <a:srgbClr val="FF0066"/>
                </a:solidFill>
              </a:rPr>
              <a:t>E&lt;20 GeV</a:t>
            </a:r>
          </a:p>
        </p:txBody>
      </p:sp>
    </p:spTree>
    <p:extLst>
      <p:ext uri="{BB962C8B-B14F-4D97-AF65-F5344CB8AC3E}">
        <p14:creationId xmlns:p14="http://schemas.microsoft.com/office/powerpoint/2010/main" val="27978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ja-JP" altLang="en-US" smtClean="0"/>
              <a:t>Ｆｅｒｍｉ Ｂｕｂｂｌｅ</a:t>
            </a:r>
          </a:p>
        </p:txBody>
      </p:sp>
      <p:pic>
        <p:nvPicPr>
          <p:cNvPr id="10243" name="コンテンツ プレースホルダ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47800"/>
            <a:ext cx="8893175" cy="4802188"/>
          </a:xfrm>
        </p:spPr>
      </p:pic>
      <p:sp>
        <p:nvSpPr>
          <p:cNvPr id="10244" name="テキスト ボックス 5"/>
          <p:cNvSpPr txBox="1">
            <a:spLocks noChangeArrowheads="1"/>
          </p:cNvSpPr>
          <p:nvPr/>
        </p:nvSpPr>
        <p:spPr bwMode="auto">
          <a:xfrm>
            <a:off x="6983413" y="6308725"/>
            <a:ext cx="2160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Su et al.(2010)</a:t>
            </a:r>
            <a:r>
              <a:rPr lang="ja-JP" altLang="en-US"/>
              <a:t>より</a:t>
            </a:r>
          </a:p>
        </p:txBody>
      </p:sp>
      <p:sp>
        <p:nvSpPr>
          <p:cNvPr id="10245" name="テキスト ボックス 6"/>
          <p:cNvSpPr txBox="1">
            <a:spLocks noChangeArrowheads="1"/>
          </p:cNvSpPr>
          <p:nvPr/>
        </p:nvSpPr>
        <p:spPr bwMode="auto">
          <a:xfrm>
            <a:off x="611188" y="6308725"/>
            <a:ext cx="626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/>
              <a:t>さらに</a:t>
            </a:r>
            <a:r>
              <a:rPr lang="en-US" altLang="ja-JP"/>
              <a:t>ISM,CR</a:t>
            </a:r>
            <a:r>
              <a:rPr lang="ja-JP" altLang="en-US"/>
              <a:t>の寄与から推定される分を除くと・・・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09600" y="17526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>
                <a:solidFill>
                  <a:srgbClr val="FF0000"/>
                </a:solidFill>
              </a:rPr>
              <a:t>1&lt;</a:t>
            </a:r>
            <a:r>
              <a:rPr lang="en-US" altLang="ja-JP" b="1">
                <a:solidFill>
                  <a:srgbClr val="FF0000"/>
                </a:solidFill>
              </a:rPr>
              <a:t>E&lt;2 GeV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876800" y="175260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rgbClr val="0066FF"/>
                </a:solidFill>
              </a:rPr>
              <a:t>2&lt;</a:t>
            </a:r>
            <a:r>
              <a:rPr lang="en-US" altLang="ja-JP" b="1">
                <a:solidFill>
                  <a:srgbClr val="0066FF"/>
                </a:solidFill>
              </a:rPr>
              <a:t>E&lt;5 GeV</a:t>
            </a:r>
            <a:endParaRPr lang="ja-JP" altLang="en-US" b="1">
              <a:solidFill>
                <a:srgbClr val="0066FF"/>
              </a:solidFill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927100" y="41148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>
                <a:solidFill>
                  <a:srgbClr val="339933"/>
                </a:solidFill>
              </a:rPr>
              <a:t>5&lt;</a:t>
            </a:r>
            <a:r>
              <a:rPr lang="en-US" altLang="ja-JP" b="1">
                <a:solidFill>
                  <a:srgbClr val="339933"/>
                </a:solidFill>
              </a:rPr>
              <a:t>E&lt;10 GeV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673600" y="41148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1">
                <a:solidFill>
                  <a:srgbClr val="FF0066"/>
                </a:solidFill>
              </a:rPr>
              <a:t>10&lt;</a:t>
            </a:r>
            <a:r>
              <a:rPr lang="en-US" altLang="ja-JP" b="1">
                <a:solidFill>
                  <a:srgbClr val="FF0066"/>
                </a:solidFill>
              </a:rPr>
              <a:t>E&lt;20 GeV</a:t>
            </a:r>
          </a:p>
        </p:txBody>
      </p:sp>
    </p:spTree>
    <p:extLst>
      <p:ext uri="{BB962C8B-B14F-4D97-AF65-F5344CB8AC3E}">
        <p14:creationId xmlns:p14="http://schemas.microsoft.com/office/powerpoint/2010/main" val="6518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ja-JP" altLang="en-US" smtClean="0"/>
              <a:t>Ｆｅｒｍｉ Ｂｕｂｂｌｅ</a:t>
            </a:r>
          </a:p>
        </p:txBody>
      </p:sp>
      <p:sp>
        <p:nvSpPr>
          <p:cNvPr id="1126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3124200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銀河面から南北に 広がる非常に巨大な双極構造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ｈａｒｄなスペクトル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∝</a:t>
            </a:r>
            <a:r>
              <a:rPr lang="en-US" altLang="ja-JP" dirty="0" smtClean="0">
                <a:latin typeface="+mj-ea"/>
                <a:ea typeface="+mj-ea"/>
              </a:rPr>
              <a:t>E</a:t>
            </a:r>
            <a:r>
              <a:rPr lang="en-US" altLang="ja-JP" baseline="30000" dirty="0" smtClean="0"/>
              <a:t>-2</a:t>
            </a:r>
            <a:r>
              <a:rPr lang="en-US" altLang="ja-JP" dirty="0" smtClean="0"/>
              <a:t>)</a:t>
            </a:r>
            <a:r>
              <a:rPr lang="ja-JP" altLang="en-US" dirty="0" smtClean="0"/>
              <a:t>を持つ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境界面（ｅｄｇｅ）で明るさが急激に変化　　　　　　　　衝撃波構造を示唆</a:t>
            </a:r>
            <a:endParaRPr lang="en-US" altLang="ja-JP" dirty="0" smtClean="0"/>
          </a:p>
          <a:p>
            <a:pPr eaLnBrk="1" hangingPunct="1"/>
            <a:r>
              <a:rPr lang="ja-JP" altLang="en-US" dirty="0" smtClean="0"/>
              <a:t>明るさが全体で一様</a:t>
            </a:r>
            <a:endParaRPr lang="en-US" altLang="ja-JP" dirty="0" smtClean="0"/>
          </a:p>
        </p:txBody>
      </p:sp>
      <p:sp>
        <p:nvSpPr>
          <p:cNvPr id="4" name="右矢印 3"/>
          <p:cNvSpPr/>
          <p:nvPr/>
        </p:nvSpPr>
        <p:spPr>
          <a:xfrm>
            <a:off x="468313" y="3213100"/>
            <a:ext cx="431800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スマイル 7"/>
          <p:cNvSpPr/>
          <p:nvPr/>
        </p:nvSpPr>
        <p:spPr>
          <a:xfrm>
            <a:off x="6011863" y="4797425"/>
            <a:ext cx="1368425" cy="122396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70" name="テキスト ボックス 9"/>
          <p:cNvSpPr txBox="1">
            <a:spLocks noChangeArrowheads="1"/>
          </p:cNvSpPr>
          <p:nvPr/>
        </p:nvSpPr>
        <p:spPr bwMode="auto">
          <a:xfrm>
            <a:off x="5940425" y="6165850"/>
            <a:ext cx="158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>
                <a:latin typeface="Tw Cen MT" panose="020B0602020104020603" pitchFamily="34" charset="0"/>
                <a:ea typeface="HGPｺﾞｼｯｸE" panose="020B0900000000000000" pitchFamily="50" charset="-128"/>
              </a:rPr>
              <a:t>Ｃｈｅｎｇ ｅｔ ａｌ</a:t>
            </a:r>
            <a:r>
              <a:rPr lang="en-US" altLang="ja-JP">
                <a:latin typeface="Tw Cen MT" panose="020B0602020104020603" pitchFamily="34" charset="0"/>
                <a:ea typeface="HGPｺﾞｼｯｸE" panose="020B0900000000000000" pitchFamily="50" charset="-128"/>
              </a:rPr>
              <a:t>.</a:t>
            </a:r>
            <a:endParaRPr lang="ja-JP" altLang="en-US">
              <a:latin typeface="Tw Cen MT" panose="020B0602020104020603" pitchFamily="34" charset="0"/>
              <a:ea typeface="HGPｺﾞｼｯｸE" panose="020B0900000000000000" pitchFamily="50" charset="-128"/>
            </a:endParaRPr>
          </a:p>
        </p:txBody>
      </p:sp>
      <p:pic>
        <p:nvPicPr>
          <p:cNvPr id="11271" name="図 8" descr="bubble_o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131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テキスト ボックス 10"/>
          <p:cNvSpPr txBox="1">
            <a:spLocks noChangeArrowheads="1"/>
          </p:cNvSpPr>
          <p:nvPr/>
        </p:nvSpPr>
        <p:spPr bwMode="auto">
          <a:xfrm>
            <a:off x="4427538" y="6273800"/>
            <a:ext cx="4465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600">
                <a:latin typeface="Tw Cen MT" panose="020B0602020104020603" pitchFamily="34" charset="0"/>
                <a:ea typeface="HGPｺﾞｼｯｸE" panose="020B0900000000000000" pitchFamily="50" charset="-128"/>
              </a:rPr>
              <a:t>Ｆｅｒｍｉ ＬＡＴでの観測結果（１００</a:t>
            </a:r>
            <a:r>
              <a:rPr lang="en-US" altLang="ja-JP" sz="1600">
                <a:latin typeface="Tw Cen MT" panose="020B0602020104020603" pitchFamily="34" charset="0"/>
                <a:ea typeface="HGPｺﾞｼｯｸE" panose="020B0900000000000000" pitchFamily="50" charset="-128"/>
              </a:rPr>
              <a:t>-</a:t>
            </a:r>
            <a:r>
              <a:rPr lang="ja-JP" altLang="en-US" sz="1600">
                <a:latin typeface="Tw Cen MT" panose="020B0602020104020603" pitchFamily="34" charset="0"/>
                <a:ea typeface="HGPｺﾞｼｯｸE" panose="020B0900000000000000" pitchFamily="50" charset="-128"/>
              </a:rPr>
              <a:t>５００ＧｅＶ）</a:t>
            </a:r>
            <a:endParaRPr lang="en-US" altLang="ja-JP" sz="1600">
              <a:latin typeface="Tw Cen MT" panose="020B0602020104020603" pitchFamily="34" charset="0"/>
              <a:ea typeface="HGPｺﾞｼｯｸE" panose="020B0900000000000000" pitchFamily="50" charset="-128"/>
            </a:endParaRPr>
          </a:p>
          <a:p>
            <a:pPr eaLnBrk="1" hangingPunct="1"/>
            <a:r>
              <a:rPr lang="ja-JP" altLang="en-US" sz="1600">
                <a:latin typeface="Tw Cen MT" panose="020B0602020104020603" pitchFamily="34" charset="0"/>
                <a:ea typeface="HGPｺﾞｼｯｸE" panose="020B0900000000000000" pitchFamily="50" charset="-128"/>
              </a:rPr>
              <a:t>点源を除いてある（Ａｃｋｅｒｍａｎｎ ｅｔ ａｌ</a:t>
            </a:r>
            <a:r>
              <a:rPr lang="en-US" altLang="ja-JP" sz="1600">
                <a:latin typeface="Tw Cen MT" panose="020B0602020104020603" pitchFamily="34" charset="0"/>
                <a:ea typeface="HGPｺﾞｼｯｸE" panose="020B0900000000000000" pitchFamily="50" charset="-128"/>
              </a:rPr>
              <a:t>. ,</a:t>
            </a:r>
            <a:r>
              <a:rPr lang="ja-JP" altLang="en-US" sz="1600">
                <a:latin typeface="Tw Cen MT" panose="020B0602020104020603" pitchFamily="34" charset="0"/>
                <a:ea typeface="HGPｺﾞｼｯｸE" panose="020B0900000000000000" pitchFamily="50" charset="-128"/>
              </a:rPr>
              <a:t>２０１３）</a:t>
            </a:r>
          </a:p>
        </p:txBody>
      </p:sp>
      <p:sp>
        <p:nvSpPr>
          <p:cNvPr id="12" name="雲 11"/>
          <p:cNvSpPr/>
          <p:nvPr/>
        </p:nvSpPr>
        <p:spPr>
          <a:xfrm>
            <a:off x="468313" y="4149725"/>
            <a:ext cx="3455987" cy="249237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971550" y="4797425"/>
            <a:ext cx="2447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2800" dirty="0">
                <a:latin typeface="Tw Cen MT" panose="020B0602020104020603" pitchFamily="34" charset="0"/>
                <a:ea typeface="HGPｺﾞｼｯｸE" panose="020B0900000000000000" pitchFamily="50" charset="-128"/>
              </a:rPr>
              <a:t>放射源は一体何なのか？</a:t>
            </a:r>
          </a:p>
        </p:txBody>
      </p:sp>
      <p:pic>
        <p:nvPicPr>
          <p:cNvPr id="11275" name="図 8" descr="bubble_ob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7010400" y="3810000"/>
            <a:ext cx="0" cy="8382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7239000" y="3733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~10 </a:t>
            </a:r>
            <a:r>
              <a:rPr lang="en-US" altLang="ja-JP">
                <a:solidFill>
                  <a:schemeClr val="bg1"/>
                </a:solidFill>
              </a:rPr>
              <a:t>kpc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91115" y="5808413"/>
            <a:ext cx="2770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Fermi-LAT@500GeV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00" y="3200400"/>
            <a:ext cx="4876800" cy="3657600"/>
          </a:xfrm>
          <a:prstGeom prst="rect">
            <a:avLst/>
          </a:prstGeom>
        </p:spPr>
      </p:pic>
      <p:sp>
        <p:nvSpPr>
          <p:cNvPr id="5" name="ドーナツ 4"/>
          <p:cNvSpPr/>
          <p:nvPr/>
        </p:nvSpPr>
        <p:spPr>
          <a:xfrm>
            <a:off x="543162" y="2204864"/>
            <a:ext cx="502841" cy="503411"/>
          </a:xfrm>
          <a:prstGeom prst="donut">
            <a:avLst>
              <a:gd name="adj" fmla="val 81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ドーナツ 16"/>
          <p:cNvSpPr/>
          <p:nvPr/>
        </p:nvSpPr>
        <p:spPr>
          <a:xfrm>
            <a:off x="560009" y="2743006"/>
            <a:ext cx="502841" cy="503411"/>
          </a:xfrm>
          <a:prstGeom prst="donut">
            <a:avLst>
              <a:gd name="adj" fmla="val 81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ドーナツ 17"/>
          <p:cNvSpPr/>
          <p:nvPr/>
        </p:nvSpPr>
        <p:spPr>
          <a:xfrm>
            <a:off x="543162" y="3693939"/>
            <a:ext cx="502841" cy="503411"/>
          </a:xfrm>
          <a:prstGeom prst="donut">
            <a:avLst>
              <a:gd name="adj" fmla="val 818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00" y="3200399"/>
            <a:ext cx="4819848" cy="36688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017"/>
    </mc:Choice>
    <mc:Fallback xmlns="">
      <p:transition advTm="3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  <p:bldP spid="5" grpId="1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ja-JP" altLang="en-US" smtClean="0"/>
              <a:t>他の波長帯との相関（マイクロ波）</a:t>
            </a:r>
          </a:p>
        </p:txBody>
      </p:sp>
      <p:pic>
        <p:nvPicPr>
          <p:cNvPr id="26627" name="コンテンツ プレースホル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4160838" cy="4905375"/>
          </a:xfrm>
        </p:spPr>
      </p:pic>
      <p:pic>
        <p:nvPicPr>
          <p:cNvPr id="26628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73238"/>
            <a:ext cx="42545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テキスト ボックス 5"/>
          <p:cNvSpPr txBox="1">
            <a:spLocks noChangeArrowheads="1"/>
          </p:cNvSpPr>
          <p:nvPr/>
        </p:nvSpPr>
        <p:spPr bwMode="auto">
          <a:xfrm>
            <a:off x="3132138" y="148431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(23GHz)</a:t>
            </a:r>
            <a:endParaRPr lang="ja-JP" altLang="en-US"/>
          </a:p>
        </p:txBody>
      </p:sp>
      <p:sp>
        <p:nvSpPr>
          <p:cNvPr id="26630" name="テキスト ボックス 6"/>
          <p:cNvSpPr txBox="1">
            <a:spLocks noChangeArrowheads="1"/>
          </p:cNvSpPr>
          <p:nvPr/>
        </p:nvSpPr>
        <p:spPr bwMode="auto">
          <a:xfrm>
            <a:off x="971550" y="6308725"/>
            <a:ext cx="2808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Dobler et al.(2010)</a:t>
            </a:r>
            <a:endParaRPr lang="ja-JP" altLang="en-US"/>
          </a:p>
        </p:txBody>
      </p:sp>
      <p:sp>
        <p:nvSpPr>
          <p:cNvPr id="26631" name="テキスト ボックス 7"/>
          <p:cNvSpPr txBox="1">
            <a:spLocks noChangeArrowheads="1"/>
          </p:cNvSpPr>
          <p:nvPr/>
        </p:nvSpPr>
        <p:spPr bwMode="auto">
          <a:xfrm>
            <a:off x="5219700" y="1484313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Planck (30GHz + 44GHz)</a:t>
            </a:r>
            <a:endParaRPr lang="ja-JP" altLang="en-US"/>
          </a:p>
        </p:txBody>
      </p:sp>
      <p:sp>
        <p:nvSpPr>
          <p:cNvPr id="26632" name="テキスト ボックス 8"/>
          <p:cNvSpPr txBox="1">
            <a:spLocks noChangeArrowheads="1"/>
          </p:cNvSpPr>
          <p:nvPr/>
        </p:nvSpPr>
        <p:spPr bwMode="auto">
          <a:xfrm>
            <a:off x="5219700" y="3933825"/>
            <a:ext cx="316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Planck(</a:t>
            </a:r>
            <a:r>
              <a:rPr lang="ja-JP" altLang="en-US"/>
              <a:t>赤</a:t>
            </a:r>
            <a:r>
              <a:rPr lang="en-US" altLang="ja-JP"/>
              <a:t>+</a:t>
            </a:r>
            <a:r>
              <a:rPr lang="ja-JP" altLang="en-US"/>
              <a:t>黄</a:t>
            </a:r>
            <a:r>
              <a:rPr lang="en-US" altLang="ja-JP"/>
              <a:t>)+Fermi(</a:t>
            </a:r>
            <a:r>
              <a:rPr lang="ja-JP" altLang="en-US"/>
              <a:t>青</a:t>
            </a:r>
            <a:r>
              <a:rPr lang="en-US" altLang="ja-JP"/>
              <a:t>)</a:t>
            </a:r>
            <a:endParaRPr lang="ja-JP" altLang="en-US"/>
          </a:p>
        </p:txBody>
      </p:sp>
      <p:sp>
        <p:nvSpPr>
          <p:cNvPr id="26633" name="テキスト ボックス 9"/>
          <p:cNvSpPr txBox="1">
            <a:spLocks noChangeArrowheads="1"/>
          </p:cNvSpPr>
          <p:nvPr/>
        </p:nvSpPr>
        <p:spPr bwMode="auto">
          <a:xfrm>
            <a:off x="5219700" y="6308725"/>
            <a:ext cx="324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en-US" altLang="ja-JP"/>
              <a:t>Planck collaboration(2012)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先行研究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44563"/>
              </p:ext>
            </p:extLst>
          </p:nvPr>
        </p:nvGraphicFramePr>
        <p:xfrm>
          <a:off x="179512" y="1700808"/>
          <a:ext cx="8784976" cy="16659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0"/>
                <a:gridCol w="1713790"/>
                <a:gridCol w="1756995"/>
                <a:gridCol w="1857807"/>
                <a:gridCol w="1656184"/>
              </a:tblGrid>
              <a:tr h="385757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著者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被加速粒子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加速機構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放射機構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空間分布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78636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Su et al.2010,</a:t>
                      </a:r>
                    </a:p>
                    <a:p>
                      <a:r>
                        <a:rPr kumimoji="1" lang="en-US" altLang="ja-JP" dirty="0" smtClean="0"/>
                        <a:t>Cheng</a:t>
                      </a:r>
                      <a:r>
                        <a:rPr kumimoji="1" lang="en-US" altLang="ja-JP" baseline="0" dirty="0" smtClean="0"/>
                        <a:t> et al.2011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電子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レプトン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乱流２次加速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逆コンプトン散乱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一様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5833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Crocker &amp; </a:t>
                      </a:r>
                      <a:r>
                        <a:rPr kumimoji="1" lang="en-US" altLang="ja-JP" dirty="0" err="1" smtClean="0"/>
                        <a:t>Aharonian</a:t>
                      </a:r>
                      <a:r>
                        <a:rPr kumimoji="1" lang="en-US" altLang="ja-JP" dirty="0" smtClean="0"/>
                        <a:t> 2011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陽子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ハドロン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衝撃波加速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π</a:t>
                      </a:r>
                      <a:r>
                        <a:rPr kumimoji="1" lang="en-US" altLang="ja-JP" baseline="30000" dirty="0" smtClean="0"/>
                        <a:t>0</a:t>
                      </a:r>
                      <a:r>
                        <a:rPr kumimoji="1" lang="ja-JP" altLang="en-US" dirty="0" smtClean="0"/>
                        <a:t>崩壊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一様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554030"/>
              </p:ext>
            </p:extLst>
          </p:nvPr>
        </p:nvGraphicFramePr>
        <p:xfrm>
          <a:off x="180941" y="4265031"/>
          <a:ext cx="8784976" cy="152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569774"/>
                <a:gridCol w="1756995"/>
                <a:gridCol w="1857807"/>
                <a:gridCol w="1656184"/>
              </a:tblGrid>
              <a:tr h="385757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著者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被加速粒子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加速機構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放射機構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空間分布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78636">
                <a:tc>
                  <a:txBody>
                    <a:bodyPr/>
                    <a:lstStyle/>
                    <a:p>
                      <a:r>
                        <a:rPr kumimoji="1" lang="en-US" altLang="ja-JP" dirty="0" err="1" smtClean="0"/>
                        <a:t>Mertsch</a:t>
                      </a:r>
                      <a:r>
                        <a:rPr kumimoji="1" lang="en-US" altLang="ja-JP" dirty="0" smtClean="0"/>
                        <a:t> et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al.2011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電子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レプトン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乱流２次加速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逆コンプトン散乱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非一様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558339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Fujita et al.2013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陽子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ハドロン</a:t>
                      </a:r>
                      <a:r>
                        <a:rPr kumimoji="1" lang="en-US" altLang="ja-JP" dirty="0" smtClean="0"/>
                        <a:t>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衝撃波加速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π</a:t>
                      </a:r>
                      <a:r>
                        <a:rPr kumimoji="1" lang="en-US" altLang="ja-JP" baseline="30000" dirty="0" smtClean="0"/>
                        <a:t>0</a:t>
                      </a:r>
                      <a:r>
                        <a:rPr kumimoji="1" lang="ja-JP" altLang="en-US" dirty="0" smtClean="0"/>
                        <a:t>崩壊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非一様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7308304" y="1700808"/>
            <a:ext cx="1656184" cy="1656184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252608" y="3573016"/>
            <a:ext cx="720080" cy="3600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9632" y="357301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射影効果を考慮すると一様な表面輝度が再現できない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7308304" y="4250704"/>
            <a:ext cx="1656184" cy="149834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248052" y="6056039"/>
            <a:ext cx="720080" cy="36004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67428" y="605603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 smtClean="0"/>
              <a:t>一様な表面輝度を再現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179512" y="4640239"/>
            <a:ext cx="8784976" cy="588961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55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82"/>
    </mc:Choice>
    <mc:Fallback xmlns="">
      <p:transition spd="slow" advTm="99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/>
      <p:bldP spid="9" grpId="0" animBg="1"/>
      <p:bldP spid="9" grpId="1" animBg="1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ja-JP" altLang="en-US" dirty="0" smtClean="0"/>
              <a:t>研究の目的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79512" y="1828800"/>
            <a:ext cx="8964488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 dirty="0" err="1" smtClean="0"/>
              <a:t>Mertsch</a:t>
            </a:r>
            <a:r>
              <a:rPr lang="ja-JP" altLang="en-US" sz="2800" dirty="0" err="1" smtClean="0"/>
              <a:t>らの</a:t>
            </a:r>
            <a:r>
              <a:rPr lang="ja-JP" altLang="en-US" sz="2800" dirty="0" smtClean="0"/>
              <a:t>提案する空間依存する粒子</a:t>
            </a:r>
            <a:r>
              <a:rPr lang="ja-JP" altLang="en-US" sz="2800" dirty="0"/>
              <a:t>加速</a:t>
            </a:r>
            <a:r>
              <a:rPr lang="ja-JP" altLang="en-US" sz="2800" dirty="0" smtClean="0"/>
              <a:t>モデルに　　</a:t>
            </a:r>
            <a:r>
              <a:rPr lang="ja-JP" altLang="en-US" sz="2800" b="1" dirty="0" smtClean="0">
                <a:solidFill>
                  <a:srgbClr val="0000FF"/>
                </a:solidFill>
              </a:rPr>
              <a:t>時間発展</a:t>
            </a:r>
            <a:r>
              <a:rPr lang="ja-JP" altLang="en-US" sz="2800" dirty="0" smtClean="0"/>
              <a:t>を加えたい</a:t>
            </a:r>
            <a:endParaRPr lang="en-US" altLang="ja-JP" sz="2800" dirty="0" smtClean="0"/>
          </a:p>
          <a:p>
            <a:pPr>
              <a:spcBef>
                <a:spcPct val="50000"/>
              </a:spcBef>
            </a:pPr>
            <a:r>
              <a:rPr lang="ja-JP" altLang="en-US" sz="2800" dirty="0" smtClean="0"/>
              <a:t>（</a:t>
            </a:r>
            <a:r>
              <a:rPr lang="en-US" altLang="ja-JP" sz="2800" dirty="0" err="1" smtClean="0"/>
              <a:t>Mertsch</a:t>
            </a:r>
            <a:r>
              <a:rPr lang="ja-JP" altLang="en-US" sz="2800" dirty="0" err="1" smtClean="0"/>
              <a:t>らの</a:t>
            </a:r>
            <a:r>
              <a:rPr lang="ja-JP" altLang="en-US" sz="2800" dirty="0" smtClean="0"/>
              <a:t>モデルは加速の時間発展を考慮していない）</a:t>
            </a:r>
            <a:endParaRPr lang="ja-JP" altLang="en-US" sz="2800" dirty="0"/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4114800" y="35052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85800" y="4572000"/>
            <a:ext cx="8001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dirty="0" smtClean="0">
                <a:solidFill>
                  <a:srgbClr val="0000FF"/>
                </a:solidFill>
              </a:rPr>
              <a:t>時間発展</a:t>
            </a:r>
            <a:r>
              <a:rPr lang="ja-JP" altLang="en-US" sz="2800" dirty="0" smtClean="0"/>
              <a:t>を考慮した</a:t>
            </a:r>
            <a:r>
              <a:rPr lang="en-US" altLang="ja-JP" sz="2800" dirty="0" smtClean="0">
                <a:solidFill>
                  <a:srgbClr val="FF3399"/>
                </a:solidFill>
              </a:rPr>
              <a:t>２</a:t>
            </a:r>
            <a:r>
              <a:rPr lang="ja-JP" altLang="en-US" sz="2800" dirty="0">
                <a:solidFill>
                  <a:srgbClr val="FF3399"/>
                </a:solidFill>
              </a:rPr>
              <a:t>次(2</a:t>
            </a:r>
            <a:r>
              <a:rPr lang="en-US" altLang="ja-JP" sz="2800" dirty="0" err="1">
                <a:solidFill>
                  <a:srgbClr val="FF3399"/>
                </a:solidFill>
              </a:rPr>
              <a:t>nd</a:t>
            </a:r>
            <a:r>
              <a:rPr lang="en-US" altLang="ja-JP" sz="2800" dirty="0">
                <a:solidFill>
                  <a:srgbClr val="FF3399"/>
                </a:solidFill>
              </a:rPr>
              <a:t>-Fermi)</a:t>
            </a:r>
            <a:r>
              <a:rPr lang="ja-JP" altLang="en-US" sz="2800" dirty="0">
                <a:solidFill>
                  <a:srgbClr val="FF3399"/>
                </a:solidFill>
              </a:rPr>
              <a:t>加速</a:t>
            </a:r>
            <a:r>
              <a:rPr lang="ja-JP" altLang="en-US" sz="2800" dirty="0"/>
              <a:t>に</a:t>
            </a:r>
            <a:r>
              <a:rPr lang="ja-JP" altLang="en-US" sz="2800" dirty="0" smtClean="0"/>
              <a:t>よる　　粒子</a:t>
            </a:r>
            <a:r>
              <a:rPr lang="ja-JP" altLang="en-US" sz="2800" dirty="0"/>
              <a:t>のエネルギー分布を計算し、そこからの放射を計算してデータと比較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7"/>
    </mc:Choice>
    <mc:Fallback xmlns="">
      <p:transition spd="slow" advTm="2339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タイトル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ja-JP" altLang="en-US" smtClean="0"/>
              <a:t>2次加速の計算(移流拡散方程式)</a:t>
            </a:r>
          </a:p>
        </p:txBody>
      </p:sp>
      <p:sp>
        <p:nvSpPr>
          <p:cNvPr id="1029" name="テキスト ボックス 5"/>
          <p:cNvSpPr txBox="1">
            <a:spLocks noChangeArrowheads="1"/>
          </p:cNvSpPr>
          <p:nvPr/>
        </p:nvSpPr>
        <p:spPr bwMode="auto">
          <a:xfrm>
            <a:off x="228600" y="1981200"/>
            <a:ext cx="2736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2800">
                <a:latin typeface="Tw Cen MT" panose="020B0602020104020603" pitchFamily="34" charset="0"/>
                <a:ea typeface="HGPｺﾞｼｯｸE" panose="020B0900000000000000" pitchFamily="50" charset="-128"/>
              </a:rPr>
              <a:t>移流拡散方程式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0400" y="1828800"/>
          <a:ext cx="50704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2" name="数式" r:id="rId3" imgW="2286000" imgH="419040" progId="Equation.3">
                  <p:embed/>
                </p:oleObj>
              </mc:Choice>
              <mc:Fallback>
                <p:oleObj name="数式" r:id="rId3" imgW="2286000" imgH="419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828800"/>
                        <a:ext cx="50704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下矢印 7"/>
          <p:cNvSpPr/>
          <p:nvPr/>
        </p:nvSpPr>
        <p:spPr>
          <a:xfrm>
            <a:off x="3924300" y="2636838"/>
            <a:ext cx="503238" cy="50482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11188" y="3284538"/>
          <a:ext cx="78311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3" name="Microsoft 数式 3.0" r:id="rId5" imgW="3276360" imgH="457200" progId="Equation.3">
                  <p:embed/>
                </p:oleObj>
              </mc:Choice>
              <mc:Fallback>
                <p:oleObj name="Microsoft 数式 3.0" r:id="rId5" imgW="327636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284538"/>
                        <a:ext cx="7831137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4716463" y="2708275"/>
            <a:ext cx="395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>
                <a:latin typeface="Tw Cen MT" panose="020B0602020104020603" pitchFamily="34" charset="0"/>
                <a:ea typeface="HGPｺﾞｼｯｸE" panose="020B0900000000000000" pitchFamily="50" charset="-128"/>
              </a:rPr>
              <a:t>変形、冷却・ｉｎｊｅｃｔｉｏｎの効果を外挿</a:t>
            </a:r>
          </a:p>
        </p:txBody>
      </p:sp>
      <p:cxnSp>
        <p:nvCxnSpPr>
          <p:cNvPr id="12" name="直線コネクタ 11"/>
          <p:cNvCxnSpPr/>
          <p:nvPr/>
        </p:nvCxnSpPr>
        <p:spPr>
          <a:xfrm>
            <a:off x="1403350" y="4581525"/>
            <a:ext cx="273685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356100" y="4581525"/>
            <a:ext cx="936625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5724525" y="4581525"/>
            <a:ext cx="1439863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451725" y="4581525"/>
            <a:ext cx="433388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>
            <a:spLocks noChangeArrowheads="1"/>
          </p:cNvSpPr>
          <p:nvPr/>
        </p:nvSpPr>
        <p:spPr bwMode="auto">
          <a:xfrm>
            <a:off x="2124075" y="47974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/>
            <a:r>
              <a:rPr lang="ja-JP" altLang="en-US" sz="2400">
                <a:solidFill>
                  <a:srgbClr val="FF0000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加速</a:t>
            </a: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140200" y="4797425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 sz="2400">
                <a:solidFill>
                  <a:srgbClr val="00B050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ｅｓｃａｐｅ</a:t>
            </a:r>
          </a:p>
        </p:txBody>
      </p:sp>
      <p:sp>
        <p:nvSpPr>
          <p:cNvPr id="22" name="テキスト ボックス 21"/>
          <p:cNvSpPr txBox="1">
            <a:spLocks noChangeArrowheads="1"/>
          </p:cNvSpPr>
          <p:nvPr/>
        </p:nvSpPr>
        <p:spPr bwMode="auto">
          <a:xfrm>
            <a:off x="6011863" y="4797425"/>
            <a:ext cx="1008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dist" eaLnBrk="1" hangingPunct="1"/>
            <a:r>
              <a:rPr lang="ja-JP" altLang="en-US" sz="2400">
                <a:solidFill>
                  <a:srgbClr val="0070C0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冷却</a:t>
            </a:r>
          </a:p>
        </p:txBody>
      </p:sp>
      <p:sp>
        <p:nvSpPr>
          <p:cNvPr id="23" name="テキスト ボックス 22"/>
          <p:cNvSpPr txBox="1">
            <a:spLocks noChangeArrowheads="1"/>
          </p:cNvSpPr>
          <p:nvPr/>
        </p:nvSpPr>
        <p:spPr bwMode="auto">
          <a:xfrm>
            <a:off x="7235825" y="4868863"/>
            <a:ext cx="1223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l" eaLnBrk="1" hangingPunct="1"/>
            <a:r>
              <a:rPr lang="ja-JP" altLang="en-US">
                <a:latin typeface="Tw Cen MT" panose="020B0602020104020603" pitchFamily="34" charset="0"/>
                <a:ea typeface="HGPｺﾞｼｯｸE" panose="020B0900000000000000" pitchFamily="50" charset="-128"/>
              </a:rPr>
              <a:t>ｉｎｊｅｃｔｉｏｎ</a:t>
            </a:r>
          </a:p>
        </p:txBody>
      </p:sp>
      <p:sp>
        <p:nvSpPr>
          <p:cNvPr id="1040" name="テキスト ボックス 23"/>
          <p:cNvSpPr txBox="1">
            <a:spLocks noChangeArrowheads="1"/>
          </p:cNvSpPr>
          <p:nvPr/>
        </p:nvSpPr>
        <p:spPr bwMode="auto">
          <a:xfrm>
            <a:off x="762000" y="58674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 smtClean="0">
                <a:latin typeface="Tw Cen MT" panose="020B0602020104020603" pitchFamily="34" charset="0"/>
                <a:ea typeface="HGPｺﾞｼｯｸE" panose="020B0900000000000000" pitchFamily="50" charset="-128"/>
              </a:rPr>
              <a:t>ここに</a:t>
            </a:r>
            <a:r>
              <a:rPr lang="ja-JP" altLang="en-US" sz="3200" dirty="0" smtClean="0">
                <a:solidFill>
                  <a:srgbClr val="000099"/>
                </a:solidFill>
                <a:latin typeface="Tw Cen MT" panose="020B0602020104020603" pitchFamily="34" charset="0"/>
                <a:ea typeface="HGPｺﾞｼｯｸE" panose="020B0900000000000000" pitchFamily="50" charset="-128"/>
              </a:rPr>
              <a:t>加速の空間依存性</a:t>
            </a:r>
            <a:r>
              <a:rPr lang="ja-JP" altLang="en-US" sz="2400" dirty="0" smtClean="0">
                <a:latin typeface="Tw Cen MT" panose="020B0602020104020603" pitchFamily="34" charset="0"/>
                <a:ea typeface="HGPｺﾞｼｯｸE" panose="020B0900000000000000" pitchFamily="50" charset="-128"/>
              </a:rPr>
              <a:t>を加える</a:t>
            </a:r>
            <a:endParaRPr lang="ja-JP" altLang="en-US" sz="2400" dirty="0">
              <a:latin typeface="Tw Cen MT" panose="020B0602020104020603" pitchFamily="34" charset="0"/>
              <a:ea typeface="HGPｺﾞｼｯｸE" panose="020B0900000000000000" pitchFamily="50" charset="-128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0" y="1524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>
                <a:solidFill>
                  <a:srgbClr val="FF3399"/>
                </a:solidFill>
              </a:rPr>
              <a:t>2次(2</a:t>
            </a:r>
            <a:r>
              <a:rPr lang="en-US" altLang="ja-JP" sz="2400" b="1">
                <a:solidFill>
                  <a:srgbClr val="FF3399"/>
                </a:solidFill>
              </a:rPr>
              <a:t>nd-Fermi)</a:t>
            </a:r>
            <a:r>
              <a:rPr lang="ja-JP" altLang="en-US" sz="2400" b="1">
                <a:solidFill>
                  <a:srgbClr val="FF3399"/>
                </a:solidFill>
              </a:rPr>
              <a:t>加速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04"/>
    </mc:Choice>
    <mc:Fallback xmlns="">
      <p:transition spd="slow" advTm="41204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|6|21.3|12.4|1.1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7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5.8|22.8|8.8|1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デザート">
  <a:themeElements>
    <a:clrScheme name="デザート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デザート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デザート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4215</TotalTime>
  <Words>1336</Words>
  <Application>Microsoft Office PowerPoint</Application>
  <PresentationFormat>画面に合わせる (4:3)</PresentationFormat>
  <Paragraphs>243</Paragraphs>
  <Slides>27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6" baseType="lpstr">
      <vt:lpstr>HGPｺﾞｼｯｸE</vt:lpstr>
      <vt:lpstr>ＭＳ Ｐゴシック</vt:lpstr>
      <vt:lpstr>Arial</vt:lpstr>
      <vt:lpstr>Tw Cen MT</vt:lpstr>
      <vt:lpstr>Wingdings</vt:lpstr>
      <vt:lpstr>Wingdings 2</vt:lpstr>
      <vt:lpstr>デザート</vt:lpstr>
      <vt:lpstr>数式</vt:lpstr>
      <vt:lpstr>Microsoft 数式 3.0</vt:lpstr>
      <vt:lpstr>Ｆｅｒｍｉ Ｂｕｂｂｌｅ における粒子加速の時間発展と放射の空間依存性</vt:lpstr>
      <vt:lpstr>内　　　　容</vt:lpstr>
      <vt:lpstr>Ｆｅｒｍｉ Ｂｕｂｂｌｅ</vt:lpstr>
      <vt:lpstr>Ｆｅｒｍｉ Ｂｕｂｂｌｅ</vt:lpstr>
      <vt:lpstr>Ｆｅｒｍｉ Ｂｕｂｂｌｅ</vt:lpstr>
      <vt:lpstr>他の波長帯との相関（マイクロ波）</vt:lpstr>
      <vt:lpstr>先行研究</vt:lpstr>
      <vt:lpstr>研究の目的</vt:lpstr>
      <vt:lpstr>2次加速の計算(移流拡散方程式)</vt:lpstr>
      <vt:lpstr>加速の空間依存モデル</vt:lpstr>
      <vt:lpstr>加速の空間依存モデル</vt:lpstr>
      <vt:lpstr>Mertschらの空間依存モデル</vt:lpstr>
      <vt:lpstr>Mertschらの空間依存モデル</vt:lpstr>
      <vt:lpstr>加速の空間依存モデル＋時間発展</vt:lpstr>
      <vt:lpstr>PowerPoint プレゼンテーション</vt:lpstr>
      <vt:lpstr>PowerPoint プレゼンテーション</vt:lpstr>
      <vt:lpstr>結　　　　果</vt:lpstr>
      <vt:lpstr>PowerPoint プレゼンテーション</vt:lpstr>
      <vt:lpstr>PowerPoint プレゼンテーション</vt:lpstr>
      <vt:lpstr>Ｙａｎｇらによる詳細解析</vt:lpstr>
      <vt:lpstr>PowerPoint プレゼンテーション</vt:lpstr>
      <vt:lpstr>PowerPoint プレゼンテーション</vt:lpstr>
      <vt:lpstr>PowerPoint プレゼンテーション</vt:lpstr>
      <vt:lpstr>考　　　　察</vt:lpstr>
      <vt:lpstr>PowerPoint プレゼンテーション</vt:lpstr>
      <vt:lpstr>PowerPoint プレゼンテーション</vt:lpstr>
      <vt:lpstr>ま　　と　　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Fermi Bubble  の電子2次加速モデル</dc:title>
  <dc:creator>Kento Sasaki</dc:creator>
  <cp:lastModifiedBy>heaUser</cp:lastModifiedBy>
  <cp:revision>721</cp:revision>
  <dcterms:created xsi:type="dcterms:W3CDTF">2013-12-17T06:49:06Z</dcterms:created>
  <dcterms:modified xsi:type="dcterms:W3CDTF">2014-10-03T08:23:15Z</dcterms:modified>
</cp:coreProperties>
</file>