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34.xml" ContentType="application/vnd.openxmlformats-officedocument.presentationml.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jpeg" ContentType="image/jpeg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embeddings/Microsoft___2.bin" ContentType="application/vnd.openxmlformats-officedocument.oleObject"/>
  <Override PartName="/ppt/embeddings/Microsoft___6.bin" ContentType="application/vnd.openxmlformats-officedocument.oleObject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Override PartName="/ppt/embeddings/Microsoft___7.bin" ContentType="application/vnd.openxmlformats-officedocument.oleObject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embeddings/Microsoft___3.bin" ContentType="application/vnd.openxmlformats-officedocument.oleObject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embeddings/Microsoft___8.bin" ContentType="application/vnd.openxmlformats-officedocument.oleObject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embeddings/Microsoft___4.bin" ContentType="application/vnd.openxmlformats-officedocument.oleObject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Default Extension="wmf" ContentType="image/x-wmf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embeddings/Microsoft___5.bin" ContentType="application/vnd.openxmlformats-officedocument.oleObject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embeddings/Microsoft___1.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61" r:id="rId1"/>
  </p:sldMasterIdLst>
  <p:notesMasterIdLst>
    <p:notesMasterId r:id="rId37"/>
  </p:notesMasterIdLst>
  <p:handoutMasterIdLst>
    <p:handoutMasterId r:id="rId38"/>
  </p:handoutMasterIdLst>
  <p:sldIdLst>
    <p:sldId id="1495" r:id="rId2"/>
    <p:sldId id="1333" r:id="rId3"/>
    <p:sldId id="1525" r:id="rId4"/>
    <p:sldId id="1536" r:id="rId5"/>
    <p:sldId id="1550" r:id="rId6"/>
    <p:sldId id="1551" r:id="rId7"/>
    <p:sldId id="1570" r:id="rId8"/>
    <p:sldId id="1512" r:id="rId9"/>
    <p:sldId id="1562" r:id="rId10"/>
    <p:sldId id="1541" r:id="rId11"/>
    <p:sldId id="1501" r:id="rId12"/>
    <p:sldId id="1373" r:id="rId13"/>
    <p:sldId id="1577" r:id="rId14"/>
    <p:sldId id="1542" r:id="rId15"/>
    <p:sldId id="1475" r:id="rId16"/>
    <p:sldId id="1499" r:id="rId17"/>
    <p:sldId id="1591" r:id="rId18"/>
    <p:sldId id="1498" r:id="rId19"/>
    <p:sldId id="1500" r:id="rId20"/>
    <p:sldId id="1414" r:id="rId21"/>
    <p:sldId id="1513" r:id="rId22"/>
    <p:sldId id="1508" r:id="rId23"/>
    <p:sldId id="1539" r:id="rId24"/>
    <p:sldId id="1532" r:id="rId25"/>
    <p:sldId id="1533" r:id="rId26"/>
    <p:sldId id="1528" r:id="rId27"/>
    <p:sldId id="1578" r:id="rId28"/>
    <p:sldId id="1483" r:id="rId29"/>
    <p:sldId id="1484" r:id="rId30"/>
    <p:sldId id="1579" r:id="rId31"/>
    <p:sldId id="1580" r:id="rId32"/>
    <p:sldId id="1485" r:id="rId33"/>
    <p:sldId id="1585" r:id="rId34"/>
    <p:sldId id="1597" r:id="rId35"/>
    <p:sldId id="1596" r:id="rId36"/>
  </p:sldIdLst>
  <p:sldSz cx="9906000" cy="6858000" type="A4"/>
  <p:notesSz cx="6400800" cy="86868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1pPr>
    <a:lvl2pPr marL="457028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2pPr>
    <a:lvl3pPr marL="914057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3pPr>
    <a:lvl4pPr marL="1371084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4pPr>
    <a:lvl5pPr marL="1828109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5pPr>
    <a:lvl6pPr marL="2285133" algn="l" defTabSz="914057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6pPr>
    <a:lvl7pPr marL="2742172" algn="l" defTabSz="914057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7pPr>
    <a:lvl8pPr marL="3199191" algn="l" defTabSz="914057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8pPr>
    <a:lvl9pPr marL="3656218" algn="l" defTabSz="914057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hiddenSlides="1"/>
  <p:clrMru>
    <a:srgbClr val="FFCC00"/>
    <a:srgbClr val="FF0000"/>
    <a:srgbClr val="FF3300"/>
    <a:srgbClr val="000066"/>
    <a:srgbClr val="FFFF00"/>
    <a:srgbClr val="008000"/>
    <a:srgbClr val="00CC00"/>
    <a:srgbClr val="3333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8826" autoAdjust="0"/>
    <p:restoredTop sz="97611" autoAdjust="0"/>
  </p:normalViewPr>
  <p:slideViewPr>
    <p:cSldViewPr>
      <p:cViewPr>
        <p:scale>
          <a:sx n="66" d="100"/>
          <a:sy n="66" d="100"/>
        </p:scale>
        <p:origin x="-1648" y="-1384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4" Type="http://schemas.openxmlformats.org/officeDocument/2006/relationships/image" Target="../media/image23.wmf"/><Relationship Id="rId1" Type="http://schemas.openxmlformats.org/officeDocument/2006/relationships/image" Target="../media/image20.wmf"/><Relationship Id="rId2" Type="http://schemas.openxmlformats.org/officeDocument/2006/relationships/image" Target="../media/image2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2"/>
            <a:ext cx="2774071" cy="43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657" tIns="41329" rIns="82657" bIns="41329" numCol="1" anchor="t" anchorCtr="0" compatLnSpc="1">
            <a:prstTxWarp prst="textNoShape">
              <a:avLst/>
            </a:prstTxWarp>
          </a:bodyPr>
          <a:lstStyle>
            <a:lvl1pPr defTabSz="826955">
              <a:defRPr sz="1000"/>
            </a:lvl1pPr>
          </a:lstStyle>
          <a:p>
            <a:endParaRPr lang="en-US" altLang="ja-JP"/>
          </a:p>
        </p:txBody>
      </p:sp>
      <p:sp>
        <p:nvSpPr>
          <p:cNvPr id="4444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625055" y="2"/>
            <a:ext cx="2774071" cy="43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657" tIns="41329" rIns="82657" bIns="41329" numCol="1" anchor="t" anchorCtr="0" compatLnSpc="1">
            <a:prstTxWarp prst="textNoShape">
              <a:avLst/>
            </a:prstTxWarp>
          </a:bodyPr>
          <a:lstStyle>
            <a:lvl1pPr algn="r" defTabSz="826955">
              <a:defRPr sz="1000"/>
            </a:lvl1pPr>
          </a:lstStyle>
          <a:p>
            <a:endParaRPr lang="en-US" altLang="ja-JP"/>
          </a:p>
        </p:txBody>
      </p:sp>
      <p:sp>
        <p:nvSpPr>
          <p:cNvPr id="4444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8252308"/>
            <a:ext cx="2774071" cy="432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657" tIns="41329" rIns="82657" bIns="41329" numCol="1" anchor="b" anchorCtr="0" compatLnSpc="1">
            <a:prstTxWarp prst="textNoShape">
              <a:avLst/>
            </a:prstTxWarp>
          </a:bodyPr>
          <a:lstStyle>
            <a:lvl1pPr defTabSz="826955">
              <a:defRPr sz="1000"/>
            </a:lvl1pPr>
          </a:lstStyle>
          <a:p>
            <a:endParaRPr lang="en-US" altLang="ja-JP"/>
          </a:p>
        </p:txBody>
      </p:sp>
      <p:sp>
        <p:nvSpPr>
          <p:cNvPr id="4444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625055" y="8252308"/>
            <a:ext cx="2774071" cy="432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657" tIns="41329" rIns="82657" bIns="41329" numCol="1" anchor="b" anchorCtr="0" compatLnSpc="1">
            <a:prstTxWarp prst="textNoShape">
              <a:avLst/>
            </a:prstTxWarp>
          </a:bodyPr>
          <a:lstStyle>
            <a:lvl1pPr algn="r" defTabSz="826955">
              <a:defRPr sz="1000"/>
            </a:lvl1pPr>
          </a:lstStyle>
          <a:p>
            <a:fld id="{308EF4E6-A1AF-4FD7-B145-C51A711DCE1A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2"/>
            <a:ext cx="2774071" cy="43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5567" tIns="42783" rIns="85567" bIns="42783" numCol="1" anchor="t" anchorCtr="0" compatLnSpc="1">
            <a:prstTxWarp prst="textNoShape">
              <a:avLst/>
            </a:prstTxWarp>
          </a:bodyPr>
          <a:lstStyle>
            <a:lvl1pPr defTabSz="855524">
              <a:defRPr sz="1000"/>
            </a:lvl1pPr>
          </a:lstStyle>
          <a:p>
            <a:endParaRPr lang="en-US" altLang="ja-JP"/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625055" y="2"/>
            <a:ext cx="2774071" cy="43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5567" tIns="42783" rIns="85567" bIns="42783" numCol="1" anchor="t" anchorCtr="0" compatLnSpc="1">
            <a:prstTxWarp prst="textNoShape">
              <a:avLst/>
            </a:prstTxWarp>
          </a:bodyPr>
          <a:lstStyle>
            <a:lvl1pPr algn="r" defTabSz="855524">
              <a:defRPr sz="1000"/>
            </a:lvl1pPr>
          </a:lstStyle>
          <a:p>
            <a:endParaRPr lang="en-US" altLang="ja-JP"/>
          </a:p>
        </p:txBody>
      </p:sp>
      <p:sp>
        <p:nvSpPr>
          <p:cNvPr id="185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49313" y="650875"/>
            <a:ext cx="4705350" cy="3257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85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39914" y="4126927"/>
            <a:ext cx="5120975" cy="3908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5567" tIns="42783" rIns="85567" bIns="427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85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8250760"/>
            <a:ext cx="2774071" cy="43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5567" tIns="42783" rIns="85567" bIns="42783" numCol="1" anchor="b" anchorCtr="0" compatLnSpc="1">
            <a:prstTxWarp prst="textNoShape">
              <a:avLst/>
            </a:prstTxWarp>
          </a:bodyPr>
          <a:lstStyle>
            <a:lvl1pPr defTabSz="855524">
              <a:defRPr sz="1000"/>
            </a:lvl1pPr>
          </a:lstStyle>
          <a:p>
            <a:endParaRPr lang="en-US" altLang="ja-JP"/>
          </a:p>
        </p:txBody>
      </p:sp>
      <p:sp>
        <p:nvSpPr>
          <p:cNvPr id="185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625055" y="8250760"/>
            <a:ext cx="2774071" cy="43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5567" tIns="42783" rIns="85567" bIns="42783" numCol="1" anchor="b" anchorCtr="0" compatLnSpc="1">
            <a:prstTxWarp prst="textNoShape">
              <a:avLst/>
            </a:prstTxWarp>
          </a:bodyPr>
          <a:lstStyle>
            <a:lvl1pPr algn="r" defTabSz="855524">
              <a:defRPr sz="1000"/>
            </a:lvl1pPr>
          </a:lstStyle>
          <a:p>
            <a:fld id="{C7334E58-7E16-45F2-AAD1-7577083F5222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1pPr>
    <a:lvl2pPr marL="457028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2pPr>
    <a:lvl3pPr marL="914057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3pPr>
    <a:lvl4pPr marL="1371084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4pPr>
    <a:lvl5pPr marL="1828109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5pPr>
    <a:lvl6pPr marL="2285133" algn="l" defTabSz="91405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2172" algn="l" defTabSz="91405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199191" algn="l" defTabSz="91405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6218" algn="l" defTabSz="91405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030FD6-D908-459A-8F93-6D95DAE1863E}" type="slidenum">
              <a:rPr lang="en-US" altLang="ja-JP"/>
              <a:pPr/>
              <a:t>2</a:t>
            </a:fld>
            <a:endParaRPr lang="en-US" altLang="ja-JP"/>
          </a:p>
        </p:txBody>
      </p:sp>
      <p:sp>
        <p:nvSpPr>
          <p:cNvPr id="1390594" name="Rectangle 7"/>
          <p:cNvSpPr txBox="1">
            <a:spLocks noGrp="1" noChangeArrowheads="1"/>
          </p:cNvSpPr>
          <p:nvPr/>
        </p:nvSpPr>
        <p:spPr bwMode="auto">
          <a:xfrm>
            <a:off x="3625499" y="8251584"/>
            <a:ext cx="2773871" cy="433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211" tIns="43106" rIns="86211" bIns="43106" anchor="b"/>
          <a:lstStyle/>
          <a:p>
            <a:pPr algn="r" defTabSz="862218"/>
            <a:fld id="{DC8AFD25-EDB4-4A5A-931A-0E222A762497}" type="slidenum">
              <a:rPr kumimoji="0" lang="en-US" altLang="ja-JP" sz="1100"/>
              <a:pPr algn="r" defTabSz="862218"/>
              <a:t>2</a:t>
            </a:fld>
            <a:endParaRPr kumimoji="0" lang="en-US" altLang="ja-JP" sz="1100" dirty="0"/>
          </a:p>
        </p:txBody>
      </p:sp>
      <p:sp>
        <p:nvSpPr>
          <p:cNvPr id="139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9313" y="652463"/>
            <a:ext cx="4702175" cy="3255962"/>
          </a:xfrm>
          <a:ln/>
        </p:spPr>
      </p:sp>
      <p:sp>
        <p:nvSpPr>
          <p:cNvPr id="1390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794" y="4125792"/>
            <a:ext cx="5121213" cy="3908858"/>
          </a:xfrm>
        </p:spPr>
        <p:txBody>
          <a:bodyPr lIns="86211" tIns="43106" rIns="86211" bIns="43106"/>
          <a:lstStyle/>
          <a:p>
            <a:endParaRPr lang="es-MX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52CA95-BADE-4083-B444-1A80392FB6E5}" type="slidenum">
              <a:rPr lang="en-US" altLang="ja-JP"/>
              <a:pPr/>
              <a:t>14</a:t>
            </a:fld>
            <a:endParaRPr lang="en-US" altLang="ja-JP"/>
          </a:p>
        </p:txBody>
      </p:sp>
      <p:sp>
        <p:nvSpPr>
          <p:cNvPr id="1375234" name="Rectangle 7"/>
          <p:cNvSpPr txBox="1">
            <a:spLocks noGrp="1" noChangeArrowheads="1"/>
          </p:cNvSpPr>
          <p:nvPr/>
        </p:nvSpPr>
        <p:spPr bwMode="auto">
          <a:xfrm>
            <a:off x="3625499" y="8251584"/>
            <a:ext cx="2773871" cy="433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211" tIns="43106" rIns="86211" bIns="43106" anchor="b"/>
          <a:lstStyle/>
          <a:p>
            <a:pPr algn="r" defTabSz="862218"/>
            <a:fld id="{6D17D0D7-ED88-483E-B88E-BD516578CC4B}" type="slidenum">
              <a:rPr kumimoji="0" lang="en-US" altLang="ja-JP" sz="1100"/>
              <a:pPr algn="r" defTabSz="862218"/>
              <a:t>14</a:t>
            </a:fld>
            <a:endParaRPr kumimoji="0" lang="en-US" altLang="ja-JP" sz="1100" dirty="0"/>
          </a:p>
        </p:txBody>
      </p:sp>
      <p:sp>
        <p:nvSpPr>
          <p:cNvPr id="137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9313" y="652463"/>
            <a:ext cx="4702175" cy="3255962"/>
          </a:xfrm>
          <a:ln/>
        </p:spPr>
      </p:sp>
      <p:sp>
        <p:nvSpPr>
          <p:cNvPr id="137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794" y="4125792"/>
            <a:ext cx="5121213" cy="3908858"/>
          </a:xfrm>
        </p:spPr>
        <p:txBody>
          <a:bodyPr lIns="86211" tIns="43106" rIns="86211" bIns="43106"/>
          <a:lstStyle/>
          <a:p>
            <a:endParaRPr lang="es-MX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A4801F-7DBB-4B50-BC7F-844358606C33}" type="slidenum">
              <a:rPr lang="en-US" altLang="ja-JP"/>
              <a:pPr/>
              <a:t>15</a:t>
            </a:fld>
            <a:endParaRPr lang="en-US" altLang="ja-JP"/>
          </a:p>
        </p:txBody>
      </p:sp>
      <p:sp>
        <p:nvSpPr>
          <p:cNvPr id="1380354" name="Rectangle 7"/>
          <p:cNvSpPr txBox="1">
            <a:spLocks noGrp="1" noChangeArrowheads="1"/>
          </p:cNvSpPr>
          <p:nvPr/>
        </p:nvSpPr>
        <p:spPr bwMode="auto">
          <a:xfrm>
            <a:off x="3625499" y="8251584"/>
            <a:ext cx="2773871" cy="433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211" tIns="43106" rIns="86211" bIns="43106" anchor="b"/>
          <a:lstStyle/>
          <a:p>
            <a:pPr algn="r" defTabSz="862218"/>
            <a:fld id="{AF03400C-1D52-4563-AF7D-5548AE825C49}" type="slidenum">
              <a:rPr kumimoji="0" lang="en-US" altLang="ja-JP" sz="1100"/>
              <a:pPr algn="r" defTabSz="862218"/>
              <a:t>15</a:t>
            </a:fld>
            <a:endParaRPr kumimoji="0" lang="en-US" altLang="ja-JP" sz="1100" dirty="0"/>
          </a:p>
        </p:txBody>
      </p:sp>
      <p:sp>
        <p:nvSpPr>
          <p:cNvPr id="138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9313" y="652463"/>
            <a:ext cx="4702175" cy="3255962"/>
          </a:xfrm>
          <a:ln/>
        </p:spPr>
      </p:sp>
      <p:sp>
        <p:nvSpPr>
          <p:cNvPr id="138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794" y="4125792"/>
            <a:ext cx="5121213" cy="3908858"/>
          </a:xfrm>
        </p:spPr>
        <p:txBody>
          <a:bodyPr lIns="86211" tIns="43106" rIns="86211" bIns="43106"/>
          <a:lstStyle/>
          <a:p>
            <a:endParaRPr lang="es-MX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49313" y="650875"/>
            <a:ext cx="4705350" cy="32575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8397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EF39C53-8AB5-3748-811B-0CA0495D8815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54075"/>
            <a:fld id="{7631DB5E-4AC1-3440-B567-64BB384E894A}" type="slidenum">
              <a:rPr lang="en-US" altLang="ja-JP">
                <a:latin typeface="Arial" charset="0"/>
                <a:ea typeface="ＭＳ Ｐゴシック" charset="-128"/>
                <a:cs typeface="ＭＳ Ｐゴシック" charset="-128"/>
              </a:rPr>
              <a:pPr defTabSz="854075"/>
              <a:t>17</a:t>
            </a:fld>
            <a:endParaRPr lang="en-US" altLang="ja-JP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9313" y="652463"/>
            <a:ext cx="4702175" cy="3255962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kumimoji="0" lang="ja-JP" altLang="en-US">
              <a:latin typeface="Arial" charset="0"/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AF7DDA-64AA-2742-99EE-19854B08D729}" type="slidenum">
              <a:rPr lang="en-US" altLang="ja-JP" smtClean="0"/>
              <a:pPr/>
              <a:t>26</a:t>
            </a:fld>
            <a:endParaRPr lang="en-US" altLang="ja-JP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3763" y="646113"/>
            <a:ext cx="4670425" cy="3233737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3913" y="4138613"/>
            <a:ext cx="4740275" cy="3881437"/>
          </a:xfrm>
          <a:noFill/>
          <a:ln/>
        </p:spPr>
        <p:txBody>
          <a:bodyPr/>
          <a:lstStyle/>
          <a:p>
            <a:pPr eaLnBrk="1" hangingPunct="1"/>
            <a:endParaRPr lang="en-US" altLang="ja-JP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タイトル スライド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フリーフォーム 6"/>
          <p:cNvSpPr>
            <a:spLocks/>
          </p:cNvSpPr>
          <p:nvPr/>
        </p:nvSpPr>
        <p:spPr bwMode="auto">
          <a:xfrm>
            <a:off x="0" y="4752126"/>
            <a:ext cx="9906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05" tIns="45704" rIns="91405" bIns="45704" anchor="t" compatLnSpc="1"/>
          <a:lstStyle/>
          <a:p>
            <a:endParaRPr kumimoji="0" lang="en-US"/>
          </a:p>
        </p:txBody>
      </p:sp>
      <p:sp>
        <p:nvSpPr>
          <p:cNvPr id="8" name="フリーフォーム 7"/>
          <p:cNvSpPr>
            <a:spLocks/>
          </p:cNvSpPr>
          <p:nvPr/>
        </p:nvSpPr>
        <p:spPr bwMode="auto">
          <a:xfrm>
            <a:off x="6614344" y="0"/>
            <a:ext cx="3291681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05" tIns="45704" rIns="91405" bIns="45704" anchor="t" compatLnSpc="1"/>
          <a:lstStyle/>
          <a:p>
            <a:endParaRPr kumimoji="0" lang="en-US"/>
          </a:p>
        </p:txBody>
      </p:sp>
      <p:sp>
        <p:nvSpPr>
          <p:cNvPr id="9" name="タイトル 8"/>
          <p:cNvSpPr>
            <a:spLocks noGrp="1"/>
          </p:cNvSpPr>
          <p:nvPr>
            <p:ph type="ctrTitle"/>
          </p:nvPr>
        </p:nvSpPr>
        <p:spPr>
          <a:xfrm>
            <a:off x="464820" y="3337560"/>
            <a:ext cx="7020052" cy="2301240"/>
          </a:xfrm>
        </p:spPr>
        <p:txBody>
          <a:bodyPr rIns="45704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ja-JP" altLang="en-US" dirty="0" smtClean="0"/>
              <a:t>マスタ タイトルの書式設定</a:t>
            </a:r>
            <a:endParaRPr kumimoji="0" lang="en-US" dirty="0"/>
          </a:p>
        </p:txBody>
      </p:sp>
      <p:sp>
        <p:nvSpPr>
          <p:cNvPr id="17" name="サブタイトル 16"/>
          <p:cNvSpPr>
            <a:spLocks noGrp="1"/>
          </p:cNvSpPr>
          <p:nvPr>
            <p:ph type="subTitle" idx="1"/>
          </p:nvPr>
        </p:nvSpPr>
        <p:spPr>
          <a:xfrm>
            <a:off x="469138" y="1544812"/>
            <a:ext cx="7020052" cy="1752600"/>
          </a:xfrm>
        </p:spPr>
        <p:txBody>
          <a:bodyPr tIns="0" rIns="45704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028" indent="0" algn="ctr">
              <a:buNone/>
            </a:lvl2pPr>
            <a:lvl3pPr marL="914057" indent="0" algn="ctr">
              <a:buNone/>
            </a:lvl3pPr>
            <a:lvl4pPr marL="1371084" indent="0" algn="ctr">
              <a:buNone/>
            </a:lvl4pPr>
            <a:lvl5pPr marL="1828109" indent="0" algn="ctr">
              <a:buNone/>
            </a:lvl5pPr>
            <a:lvl6pPr marL="2285133" indent="0" algn="ctr">
              <a:buNone/>
            </a:lvl6pPr>
            <a:lvl7pPr marL="2742172" indent="0" algn="ctr">
              <a:buNone/>
            </a:lvl7pPr>
            <a:lvl8pPr marL="3199191" indent="0" algn="ctr">
              <a:buNone/>
            </a:lvl8pPr>
            <a:lvl9pPr marL="3656218" indent="0" algn="ctr">
              <a:buNone/>
            </a:lvl9pPr>
          </a:lstStyle>
          <a:p>
            <a:r>
              <a:rPr kumimoji="0" lang="ja-JP" altLang="en-US" smtClean="0"/>
              <a:t>マスタ サブタイトルの書式設定</a:t>
            </a:r>
            <a:endParaRPr kumimoji="0" lang="en-US"/>
          </a:p>
        </p:txBody>
      </p:sp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0FC57-8A60-4F14-8C5A-FD46EA2197BA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BCA41-34A3-4EB0-BF1A-4675C04FB343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181850" y="274663"/>
            <a:ext cx="2228850" cy="5851525"/>
          </a:xfrm>
        </p:spPr>
        <p:txBody>
          <a:bodyPr vert="eaVert"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95303" y="274663"/>
            <a:ext cx="6521450" cy="5851525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A7877-CC65-403B-9527-C3FEFCCF8462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4EB92-5042-40CF-B96A-F04ED1969EFC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セクション ヘッダー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フリーフォーム 6"/>
          <p:cNvSpPr>
            <a:spLocks/>
          </p:cNvSpPr>
          <p:nvPr/>
        </p:nvSpPr>
        <p:spPr bwMode="auto">
          <a:xfrm>
            <a:off x="0" y="4752126"/>
            <a:ext cx="9906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05" tIns="45704" rIns="91405" bIns="45704" anchor="t" compatLnSpc="1"/>
          <a:lstStyle/>
          <a:p>
            <a:endParaRPr kumimoji="0" lang="en-US"/>
          </a:p>
        </p:txBody>
      </p:sp>
      <p:sp>
        <p:nvSpPr>
          <p:cNvPr id="9" name="フリーフォーム 8"/>
          <p:cNvSpPr>
            <a:spLocks/>
          </p:cNvSpPr>
          <p:nvPr/>
        </p:nvSpPr>
        <p:spPr bwMode="auto">
          <a:xfrm>
            <a:off x="6614344" y="0"/>
            <a:ext cx="3291681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05" tIns="45704" rIns="91405" bIns="45704" anchor="t" compatLnSpc="1"/>
          <a:lstStyle/>
          <a:p>
            <a:endParaRPr kumimoji="0"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42955" y="3583873"/>
            <a:ext cx="718185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42955" y="2485800"/>
            <a:ext cx="7181850" cy="1066688"/>
          </a:xfrm>
        </p:spPr>
        <p:txBody>
          <a:bodyPr lIns="45704" tIns="0" rIns="45704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A7877-CC65-403B-9527-C3FEFCCF8462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6" y="0"/>
            <a:ext cx="8953500" cy="1143000"/>
          </a:xfrm>
        </p:spPr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95300" y="1600225"/>
            <a:ext cx="39624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22800" y="1600225"/>
            <a:ext cx="39624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9D8B9-3AF7-490F-B224-B3E4D388EE8B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6" y="0"/>
            <a:ext cx="9448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95301" y="5486400"/>
            <a:ext cx="4376870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3"/>
          </p:nvPr>
        </p:nvSpPr>
        <p:spPr>
          <a:xfrm>
            <a:off x="5032124" y="5486400"/>
            <a:ext cx="4378590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2"/>
          </p:nvPr>
        </p:nvSpPr>
        <p:spPr>
          <a:xfrm>
            <a:off x="495301" y="1516931"/>
            <a:ext cx="4376870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032124" y="1516931"/>
            <a:ext cx="4378590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11672-C089-419A-A4BF-8F1321FC3018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3400" y="0"/>
            <a:ext cx="8959850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ja-JP" altLang="en-US" dirty="0" smtClean="0"/>
              <a:t>マスタ タイトルの書式設定</a:t>
            </a:r>
            <a:endParaRPr kumimoji="0" lang="en-US" dirty="0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6FA313-9CBB-4E1C-B217-0DBB358329EF}" type="slidenum">
              <a:rPr lang="en-US" altLang="ja-JP" smtClean="0"/>
              <a:pPr/>
              <a:t>‹#›</a:t>
            </a:fld>
            <a:endParaRPr lang="en-US" altLang="ja-JP"/>
          </a:p>
        </p:txBody>
      </p:sp>
      <p:sp>
        <p:nvSpPr>
          <p:cNvPr id="9" name="フッター プレースホルダ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ED7CB-CD16-465D-A0EE-FD2A4332BF00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1185528"/>
            <a:ext cx="34671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2"/>
          </p:nvPr>
        </p:nvSpPr>
        <p:spPr>
          <a:xfrm>
            <a:off x="495300" y="214424"/>
            <a:ext cx="2971800" cy="914400"/>
          </a:xfrm>
        </p:spPr>
        <p:txBody>
          <a:bodyPr lIns="45704" tIns="0" rIns="45704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1"/>
          </p:nvPr>
        </p:nvSpPr>
        <p:spPr>
          <a:xfrm>
            <a:off x="495300" y="1981205"/>
            <a:ext cx="767715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8836152" y="6422091"/>
            <a:ext cx="825500" cy="365125"/>
          </a:xfrm>
        </p:spPr>
        <p:txBody>
          <a:bodyPr/>
          <a:lstStyle/>
          <a:p>
            <a:fld id="{094C7269-679C-45E1-BA1F-D52F7A829B3C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19806" y="1705709"/>
            <a:ext cx="3308357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154430" y="1019907"/>
            <a:ext cx="44577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19795" y="2998765"/>
            <a:ext cx="3308355" cy="2663482"/>
          </a:xfrm>
        </p:spPr>
        <p:txBody>
          <a:bodyPr lIns="45704" rIns="45704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95300" y="6422091"/>
            <a:ext cx="2311400" cy="365125"/>
          </a:xfrm>
        </p:spPr>
        <p:txBody>
          <a:bodyPr/>
          <a:lstStyle/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A7877-CC65-403B-9527-C3FEFCCF8462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フリーフォーム 11"/>
          <p:cNvSpPr>
            <a:spLocks/>
          </p:cNvSpPr>
          <p:nvPr/>
        </p:nvSpPr>
        <p:spPr bwMode="auto">
          <a:xfrm>
            <a:off x="0" y="4752126"/>
            <a:ext cx="9906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05" tIns="45704" rIns="91405" bIns="45704" anchor="t" compatLnSpc="1"/>
          <a:lstStyle/>
          <a:p>
            <a:endParaRPr kumimoji="0" lang="en-US"/>
          </a:p>
        </p:txBody>
      </p:sp>
      <p:sp>
        <p:nvSpPr>
          <p:cNvPr id="16" name="フリーフォーム 15"/>
          <p:cNvSpPr>
            <a:spLocks/>
          </p:cNvSpPr>
          <p:nvPr/>
        </p:nvSpPr>
        <p:spPr bwMode="auto">
          <a:xfrm>
            <a:off x="7924800" y="0"/>
            <a:ext cx="19812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05" tIns="45704" rIns="91405" bIns="45704" anchor="t" compatLnSpc="1"/>
          <a:lstStyle/>
          <a:p>
            <a:endParaRPr kumimoji="0" lang="en-US"/>
          </a:p>
        </p:txBody>
      </p:sp>
      <p:sp>
        <p:nvSpPr>
          <p:cNvPr id="9" name="タイトル プレースホルダ 8"/>
          <p:cNvSpPr>
            <a:spLocks noGrp="1"/>
          </p:cNvSpPr>
          <p:nvPr>
            <p:ph type="title"/>
          </p:nvPr>
        </p:nvSpPr>
        <p:spPr>
          <a:xfrm>
            <a:off x="457206" y="0"/>
            <a:ext cx="9201150" cy="11430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45704" tIns="45704" rIns="45704" bIns="45704" anchor="ctr">
            <a:normAutofit/>
          </a:bodyPr>
          <a:lstStyle/>
          <a:p>
            <a:r>
              <a:rPr kumimoji="0" lang="ja-JP" altLang="en-US" dirty="0" smtClean="0"/>
              <a:t>マスタ タイトルの書式設定</a:t>
            </a:r>
            <a:endParaRPr kumimoji="0" lang="en-US" dirty="0"/>
          </a:p>
        </p:txBody>
      </p:sp>
      <p:sp>
        <p:nvSpPr>
          <p:cNvPr id="30" name="テキスト プレースホルダ 29"/>
          <p:cNvSpPr>
            <a:spLocks noGrp="1"/>
          </p:cNvSpPr>
          <p:nvPr>
            <p:ph type="body" idx="1"/>
          </p:nvPr>
        </p:nvSpPr>
        <p:spPr>
          <a:xfrm>
            <a:off x="495300" y="1600200"/>
            <a:ext cx="9163050" cy="5029200"/>
          </a:xfrm>
          <a:prstGeom prst="rect">
            <a:avLst/>
          </a:prstGeom>
        </p:spPr>
        <p:txBody>
          <a:bodyPr vert="horz" lIns="91405" tIns="45704" rIns="91405" bIns="45704">
            <a:normAutofit/>
          </a:bodyPr>
          <a:lstStyle/>
          <a:p>
            <a:pPr lvl="0" eaLnBrk="1" latinLnBrk="0" hangingPunct="1"/>
            <a:r>
              <a:rPr kumimoji="0" lang="ja-JP" altLang="en-US" dirty="0" smtClean="0"/>
              <a:t>マスタ テキストの書式設定</a:t>
            </a:r>
          </a:p>
          <a:p>
            <a:pPr lvl="1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2 </a:t>
            </a:r>
            <a:r>
              <a:rPr kumimoji="0" lang="ja-JP" altLang="en-US" dirty="0" smtClean="0"/>
              <a:t>レベル</a:t>
            </a:r>
          </a:p>
          <a:p>
            <a:pPr lvl="2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3 </a:t>
            </a:r>
            <a:r>
              <a:rPr kumimoji="0" lang="ja-JP" altLang="en-US" dirty="0" smtClean="0"/>
              <a:t>レベル</a:t>
            </a:r>
          </a:p>
          <a:p>
            <a:pPr lvl="3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4 </a:t>
            </a:r>
            <a:r>
              <a:rPr kumimoji="0" lang="ja-JP" altLang="en-US" dirty="0" smtClean="0"/>
              <a:t>レベル</a:t>
            </a:r>
          </a:p>
          <a:p>
            <a:pPr lvl="4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5 </a:t>
            </a:r>
            <a:r>
              <a:rPr kumimoji="0" lang="ja-JP" altLang="en-US" dirty="0" smtClean="0"/>
              <a:t>レベル</a:t>
            </a:r>
            <a:endParaRPr kumimoji="0" lang="en-US" dirty="0"/>
          </a:p>
        </p:txBody>
      </p:sp>
      <p:sp>
        <p:nvSpPr>
          <p:cNvPr id="10" name="日付プレースホルダ 9"/>
          <p:cNvSpPr>
            <a:spLocks noGrp="1"/>
          </p:cNvSpPr>
          <p:nvPr>
            <p:ph type="dt" sz="half" idx="2"/>
          </p:nvPr>
        </p:nvSpPr>
        <p:spPr>
          <a:xfrm>
            <a:off x="495300" y="6422091"/>
            <a:ext cx="2311400" cy="365125"/>
          </a:xfrm>
          <a:prstGeom prst="rect">
            <a:avLst/>
          </a:prstGeom>
        </p:spPr>
        <p:txBody>
          <a:bodyPr vert="horz" lIns="91405" tIns="45704" rIns="91405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 altLang="ja-JP"/>
          </a:p>
        </p:txBody>
      </p:sp>
      <p:sp>
        <p:nvSpPr>
          <p:cNvPr id="22" name="フッター プレースホルダ 21"/>
          <p:cNvSpPr>
            <a:spLocks noGrp="1"/>
          </p:cNvSpPr>
          <p:nvPr>
            <p:ph type="ftr" sz="quarter" idx="3"/>
          </p:nvPr>
        </p:nvSpPr>
        <p:spPr>
          <a:xfrm>
            <a:off x="3384556" y="6422091"/>
            <a:ext cx="3136900" cy="365125"/>
          </a:xfrm>
          <a:prstGeom prst="rect">
            <a:avLst/>
          </a:prstGeom>
        </p:spPr>
        <p:txBody>
          <a:bodyPr vert="horz" lIns="0" tIns="45704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 altLang="ja-JP"/>
          </a:p>
        </p:txBody>
      </p:sp>
      <p:sp>
        <p:nvSpPr>
          <p:cNvPr id="18" name="スライド番号プレースホルダ 17"/>
          <p:cNvSpPr>
            <a:spLocks noGrp="1"/>
          </p:cNvSpPr>
          <p:nvPr>
            <p:ph type="sldNum" sz="quarter" idx="4"/>
          </p:nvPr>
        </p:nvSpPr>
        <p:spPr>
          <a:xfrm>
            <a:off x="8832850" y="6422091"/>
            <a:ext cx="8255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92A7877-CC65-403B-9527-C3FEFCCF8462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1" sz="4600" kern="1200">
          <a:solidFill>
            <a:schemeClr val="accent1"/>
          </a:solidFill>
          <a:effectLst>
            <a:outerShdw blurRad="50800" dist="88900" dir="2700000">
              <a:srgbClr val="000000">
                <a:alpha val="43000"/>
              </a:srgbClr>
            </a:outerShdw>
          </a:effectLst>
          <a:latin typeface="Arial Black"/>
          <a:ea typeface="+mj-ea"/>
          <a:cs typeface="+mj-cs"/>
        </a:defRPr>
      </a:lvl1pPr>
    </p:titleStyle>
    <p:bodyStyle>
      <a:lvl1pPr marL="420466" indent="-383905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" charset="2"/>
        <a:buChar char="l"/>
        <a:defRPr kumimoji="1" sz="3000" kern="1200">
          <a:solidFill>
            <a:schemeClr val="tx1"/>
          </a:solidFill>
          <a:effectLst>
            <a:outerShdw blurRad="50800" dist="63500" dir="270000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1pPr>
      <a:lvl2pPr marL="722103" indent="-274216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" charset="2"/>
        <a:buChar char="l"/>
        <a:defRPr kumimoji="1" sz="2600" kern="1200">
          <a:solidFill>
            <a:schemeClr val="tx1"/>
          </a:solidFill>
          <a:effectLst>
            <a:outerShdw blurRad="50800" dist="63500" dir="270000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2pPr>
      <a:lvl3pPr marL="1005461" indent="-255935" algn="l" rtl="0" eaLnBrk="1" latinLnBrk="0" hangingPunct="1">
        <a:spcBef>
          <a:spcPct val="20000"/>
        </a:spcBef>
        <a:buClr>
          <a:schemeClr val="accent2"/>
        </a:buClr>
        <a:buSzPct val="85000"/>
        <a:buFont typeface="Wingdings" charset="2"/>
        <a:buChar char="l"/>
        <a:defRPr kumimoji="1" sz="2400" kern="1200">
          <a:solidFill>
            <a:schemeClr val="tx1"/>
          </a:solidFill>
          <a:effectLst>
            <a:outerShdw blurRad="50800" dist="63500" dir="270000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3pPr>
      <a:lvl4pPr marL="1279676" indent="-237655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" charset="2"/>
        <a:buChar char="l"/>
        <a:defRPr kumimoji="1" sz="2000" kern="1200">
          <a:solidFill>
            <a:schemeClr val="tx1"/>
          </a:solidFill>
          <a:effectLst>
            <a:outerShdw blurRad="50800" dist="63500" dir="270000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4pPr>
      <a:lvl5pPr marL="1489907" indent="-182811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 charset="2"/>
        <a:buChar char="l"/>
        <a:defRPr kumimoji="1" sz="2000" kern="1200">
          <a:solidFill>
            <a:schemeClr val="tx1"/>
          </a:solidFill>
          <a:effectLst>
            <a:outerShdw blurRad="50800" dist="63500" dir="270000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5pPr>
      <a:lvl6pPr marL="1700142" indent="-182811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1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19514" indent="-182811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1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8890" indent="-182811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0843" indent="-182811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028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057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084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109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5133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2172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199191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6218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w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wmf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9.png"/><Relationship Id="rId5" Type="http://schemas.openxmlformats.org/officeDocument/2006/relationships/image" Target="../media/image8.pn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jpeg"/><Relationship Id="rId3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5" Type="http://schemas.openxmlformats.org/officeDocument/2006/relationships/image" Target="../media/image66.jpe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jpeg"/><Relationship Id="rId9" Type="http://schemas.openxmlformats.org/officeDocument/2006/relationships/slide" Target="slide11.xml"/><Relationship Id="rId10" Type="http://schemas.openxmlformats.org/officeDocument/2006/relationships/image" Target="../media/image18.jpeg"/><Relationship Id="rId11" Type="http://schemas.openxmlformats.org/officeDocument/2006/relationships/image" Target="../media/image19.w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Microsoft___6.bin"/><Relationship Id="rId12" Type="http://schemas.openxmlformats.org/officeDocument/2006/relationships/oleObject" Target="../embeddings/Microsoft___7.bin"/><Relationship Id="rId13" Type="http://schemas.openxmlformats.org/officeDocument/2006/relationships/oleObject" Target="../embeddings/Microsoft___8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5" Type="http://schemas.openxmlformats.org/officeDocument/2006/relationships/oleObject" Target="../embeddings/Microsoft___1.bin"/><Relationship Id="rId6" Type="http://schemas.openxmlformats.org/officeDocument/2006/relationships/oleObject" Target="../embeddings/Microsoft___2.bin"/><Relationship Id="rId7" Type="http://schemas.openxmlformats.org/officeDocument/2006/relationships/oleObject" Target="../embeddings/Microsoft___3.bin"/><Relationship Id="rId8" Type="http://schemas.openxmlformats.org/officeDocument/2006/relationships/oleObject" Target="../embeddings/Microsoft___4.bin"/><Relationship Id="rId9" Type="http://schemas.openxmlformats.org/officeDocument/2006/relationships/image" Target="../media/image26.png"/><Relationship Id="rId10" Type="http://schemas.openxmlformats.org/officeDocument/2006/relationships/oleObject" Target="../embeddings/Microsoft___5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teshima\Pictures\HE Universe\agn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851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28604" y="1828800"/>
            <a:ext cx="9525001" cy="2682240"/>
          </a:xfrm>
        </p:spPr>
        <p:txBody>
          <a:bodyPr>
            <a:noAutofit/>
          </a:bodyPr>
          <a:lstStyle/>
          <a:p>
            <a:r>
              <a:rPr lang="en-US" altLang="ja-JP" sz="4800" dirty="0" smtClean="0">
                <a:latin typeface="+mn-lt"/>
                <a:ea typeface="ＭＳ Ｐゴシック"/>
              </a:rPr>
              <a:t>VHE Gamma Ray Astronomy Present results</a:t>
            </a:r>
            <a:endParaRPr lang="ja-JP" altLang="en-US" sz="48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743200" y="4343400"/>
            <a:ext cx="7020052" cy="1752600"/>
          </a:xfrm>
        </p:spPr>
        <p:txBody>
          <a:bodyPr/>
          <a:lstStyle/>
          <a:p>
            <a:r>
              <a:rPr lang="en-US" altLang="ja-JP" dirty="0" smtClean="0"/>
              <a:t>ICRR, University of Tokyo</a:t>
            </a:r>
          </a:p>
          <a:p>
            <a:r>
              <a:rPr lang="en-US" altLang="ja-JP" dirty="0" smtClean="0"/>
              <a:t>Max-Planck-Institute for Physics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Masahiro Teshima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34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3600" dirty="0" smtClean="0"/>
              <a:t>HESS: Shell </a:t>
            </a:r>
            <a:r>
              <a:rPr lang="en-US" altLang="ja-JP" sz="3600" dirty="0"/>
              <a:t>type SNRs(7)</a:t>
            </a:r>
            <a:br>
              <a:rPr lang="en-US" altLang="ja-JP" sz="3600" dirty="0"/>
            </a:br>
            <a:r>
              <a:rPr lang="en-US" altLang="ja-JP" sz="3600" dirty="0"/>
              <a:t>RX J1713, RX J0852, RCW86</a:t>
            </a:r>
            <a:endParaRPr lang="en-US" altLang="ja-JP" sz="3200" dirty="0"/>
          </a:p>
        </p:txBody>
      </p:sp>
      <p:pic>
        <p:nvPicPr>
          <p:cNvPr id="1422342" name="Picture 6"/>
          <p:cNvPicPr>
            <a:picLocks noChangeAspect="1" noChangeArrowheads="1"/>
          </p:cNvPicPr>
          <p:nvPr/>
        </p:nvPicPr>
        <p:blipFill>
          <a:blip r:embed="rId2"/>
          <a:srcRect r="49652"/>
          <a:stretch>
            <a:fillRect/>
          </a:stretch>
        </p:blipFill>
        <p:spPr bwMode="auto">
          <a:xfrm>
            <a:off x="0" y="1268436"/>
            <a:ext cx="3276204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22345" name="Picture 9"/>
          <p:cNvPicPr>
            <a:picLocks noChangeAspect="1" noChangeArrowheads="1"/>
          </p:cNvPicPr>
          <p:nvPr/>
        </p:nvPicPr>
        <p:blipFill>
          <a:blip r:embed="rId2"/>
          <a:srcRect l="49652"/>
          <a:stretch>
            <a:fillRect/>
          </a:stretch>
        </p:blipFill>
        <p:spPr bwMode="auto">
          <a:xfrm>
            <a:off x="3470539" y="1268436"/>
            <a:ext cx="3276204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22346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946" y="4218024"/>
            <a:ext cx="3119702" cy="225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22347" name="Picture 11"/>
          <p:cNvPicPr>
            <a:picLocks noChangeAspect="1" noChangeArrowheads="1"/>
          </p:cNvPicPr>
          <p:nvPr/>
        </p:nvPicPr>
        <p:blipFill>
          <a:blip r:embed="rId4"/>
          <a:srcRect t="3696" r="6911" b="9239"/>
          <a:stretch>
            <a:fillRect/>
          </a:stretch>
        </p:blipFill>
        <p:spPr bwMode="auto">
          <a:xfrm>
            <a:off x="3549665" y="4221199"/>
            <a:ext cx="3119702" cy="228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22348" name="Text Box 12"/>
          <p:cNvSpPr txBox="1">
            <a:spLocks noChangeArrowheads="1"/>
          </p:cNvSpPr>
          <p:nvPr/>
        </p:nvSpPr>
        <p:spPr bwMode="auto">
          <a:xfrm>
            <a:off x="3860939" y="1268419"/>
            <a:ext cx="813185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05" tIns="45704" rIns="91405" bIns="45704">
            <a:spAutoFit/>
          </a:bodyPr>
          <a:lstStyle/>
          <a:p>
            <a:r>
              <a:rPr lang="en-US" altLang="ja-JP"/>
              <a:t>HESS</a:t>
            </a:r>
          </a:p>
        </p:txBody>
      </p:sp>
      <p:sp>
        <p:nvSpPr>
          <p:cNvPr id="1422349" name="Text Box 13"/>
          <p:cNvSpPr txBox="1">
            <a:spLocks noChangeArrowheads="1"/>
          </p:cNvSpPr>
          <p:nvPr/>
        </p:nvSpPr>
        <p:spPr bwMode="auto">
          <a:xfrm>
            <a:off x="490146" y="1292227"/>
            <a:ext cx="813185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05" tIns="45704" rIns="91405" bIns="45704">
            <a:spAutoFit/>
          </a:bodyPr>
          <a:lstStyle/>
          <a:p>
            <a:r>
              <a:rPr lang="en-US" altLang="ja-JP"/>
              <a:t>HESS</a:t>
            </a:r>
          </a:p>
        </p:txBody>
      </p:sp>
      <p:sp>
        <p:nvSpPr>
          <p:cNvPr id="1422350" name="Text Box 14"/>
          <p:cNvSpPr txBox="1">
            <a:spLocks noChangeArrowheads="1"/>
          </p:cNvSpPr>
          <p:nvPr/>
        </p:nvSpPr>
        <p:spPr bwMode="auto">
          <a:xfrm>
            <a:off x="741249" y="5368925"/>
            <a:ext cx="1652719" cy="600132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05" tIns="45704" rIns="91405" bIns="45704">
            <a:spAutoFit/>
          </a:bodyPr>
          <a:lstStyle/>
          <a:p>
            <a:r>
              <a:rPr lang="en-US" altLang="ja-JP" sz="1600" dirty="0"/>
              <a:t>Index ~2.0</a:t>
            </a:r>
          </a:p>
          <a:p>
            <a:r>
              <a:rPr lang="en-US" altLang="ja-JP" sz="1600" dirty="0"/>
              <a:t>Break ~20TeV</a:t>
            </a:r>
          </a:p>
        </p:txBody>
      </p:sp>
      <p:sp>
        <p:nvSpPr>
          <p:cNvPr id="1422351" name="Text Box 15"/>
          <p:cNvSpPr txBox="1">
            <a:spLocks noChangeArrowheads="1"/>
          </p:cNvSpPr>
          <p:nvPr/>
        </p:nvSpPr>
        <p:spPr bwMode="auto">
          <a:xfrm>
            <a:off x="4094825" y="5661025"/>
            <a:ext cx="1148601" cy="338522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05" tIns="45704" rIns="91405" bIns="45704">
            <a:spAutoFit/>
          </a:bodyPr>
          <a:lstStyle/>
          <a:p>
            <a:r>
              <a:rPr lang="en-US" altLang="ja-JP" sz="1600" dirty="0"/>
              <a:t>Index ~2.2</a:t>
            </a:r>
          </a:p>
        </p:txBody>
      </p:sp>
      <p:pic>
        <p:nvPicPr>
          <p:cNvPr id="1422352" name="Picture 16"/>
          <p:cNvPicPr>
            <a:picLocks noChangeAspect="1" noChangeArrowheads="1"/>
          </p:cNvPicPr>
          <p:nvPr/>
        </p:nvPicPr>
        <p:blipFill>
          <a:blip r:embed="rId5"/>
          <a:srcRect b="51527"/>
          <a:stretch>
            <a:fillRect/>
          </a:stretch>
        </p:blipFill>
        <p:spPr bwMode="auto">
          <a:xfrm>
            <a:off x="6868855" y="1773238"/>
            <a:ext cx="2920206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22353" name="Text Box 17"/>
          <p:cNvSpPr txBox="1">
            <a:spLocks noChangeArrowheads="1"/>
          </p:cNvSpPr>
          <p:nvPr/>
        </p:nvSpPr>
        <p:spPr bwMode="auto">
          <a:xfrm>
            <a:off x="7460478" y="1268419"/>
            <a:ext cx="1685344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05" tIns="45704" rIns="91405" bIns="45704">
            <a:spAutoFit/>
          </a:bodyPr>
          <a:lstStyle/>
          <a:p>
            <a:r>
              <a:rPr lang="en-US" altLang="ja-JP"/>
              <a:t>HESS RCW86</a:t>
            </a:r>
          </a:p>
        </p:txBody>
      </p:sp>
      <p:pic>
        <p:nvPicPr>
          <p:cNvPr id="1422354" name="Picture 18"/>
          <p:cNvPicPr>
            <a:picLocks noChangeAspect="1" noChangeArrowheads="1"/>
          </p:cNvPicPr>
          <p:nvPr/>
        </p:nvPicPr>
        <p:blipFill>
          <a:blip r:embed="rId6"/>
          <a:srcRect l="5528" t="10388" r="6911" b="11774"/>
          <a:stretch>
            <a:fillRect/>
          </a:stretch>
        </p:blipFill>
        <p:spPr bwMode="auto">
          <a:xfrm>
            <a:off x="6788018" y="3933825"/>
            <a:ext cx="3080146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22355" name="Text Box 19"/>
          <p:cNvSpPr txBox="1">
            <a:spLocks noChangeArrowheads="1"/>
          </p:cNvSpPr>
          <p:nvPr/>
        </p:nvSpPr>
        <p:spPr bwMode="auto">
          <a:xfrm>
            <a:off x="7271282" y="6524632"/>
            <a:ext cx="233952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05" tIns="45704" rIns="91405" bIns="45704">
            <a:spAutoFit/>
          </a:bodyPr>
          <a:lstStyle/>
          <a:p>
            <a:r>
              <a:rPr lang="en-US" altLang="ja-JP"/>
              <a:t>XMM-Newton, HESS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388" name="Rectangle 4"/>
          <p:cNvSpPr>
            <a:spLocks noGrp="1" noChangeArrowheads="1"/>
          </p:cNvSpPr>
          <p:nvPr>
            <p:ph type="title"/>
          </p:nvPr>
        </p:nvSpPr>
        <p:spPr>
          <a:xfrm>
            <a:off x="1447809" y="2"/>
            <a:ext cx="8045450" cy="1143000"/>
          </a:xfrm>
        </p:spPr>
        <p:txBody>
          <a:bodyPr>
            <a:normAutofit fontScale="90000"/>
          </a:bodyPr>
          <a:lstStyle/>
          <a:p>
            <a:r>
              <a:rPr lang="en-US" altLang="ja-JP" sz="4000" dirty="0" smtClean="0"/>
              <a:t>SNR Study </a:t>
            </a:r>
            <a:br>
              <a:rPr lang="en-US" altLang="ja-JP" sz="4000" dirty="0" smtClean="0"/>
            </a:br>
            <a:r>
              <a:rPr lang="en-US" altLang="ja-JP" sz="4000" dirty="0" smtClean="0"/>
              <a:t>RX J1713  HESS + Fermi</a:t>
            </a:r>
            <a:endParaRPr lang="en-US" altLang="ja-JP" sz="4000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2"/>
          <a:srcRect l="10388" t="3803" r="12696" b="10142"/>
          <a:stretch>
            <a:fillRect/>
          </a:stretch>
        </p:blipFill>
        <p:spPr>
          <a:xfrm rot="3575183">
            <a:off x="404037" y="3528751"/>
            <a:ext cx="4134730" cy="4211574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4" y="1833175"/>
            <a:ext cx="5715000" cy="4491425"/>
          </a:xfrm>
          <a:prstGeom prst="rect">
            <a:avLst/>
          </a:prstGeom>
        </p:spPr>
      </p:pic>
      <p:pic>
        <p:nvPicPr>
          <p:cNvPr id="142438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3" y="1295420"/>
            <a:ext cx="3124200" cy="2787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テキスト ボックス 10"/>
          <p:cNvSpPr txBox="1"/>
          <p:nvPr/>
        </p:nvSpPr>
        <p:spPr>
          <a:xfrm>
            <a:off x="838219" y="1295415"/>
            <a:ext cx="2686412" cy="646286"/>
          </a:xfrm>
          <a:prstGeom prst="rect">
            <a:avLst/>
          </a:prstGeom>
          <a:noFill/>
        </p:spPr>
        <p:txBody>
          <a:bodyPr wrap="none" lIns="91389" tIns="45698" rIns="91389" bIns="45698" rtlCol="0">
            <a:spAutoFit/>
          </a:bodyPr>
          <a:lstStyle/>
          <a:p>
            <a:r>
              <a:rPr kumimoji="1" lang="en-US" altLang="ja-JP" dirty="0" smtClean="0"/>
              <a:t>Color HESS observation</a:t>
            </a:r>
          </a:p>
          <a:p>
            <a:r>
              <a:rPr lang="en-US" altLang="ja-JP" dirty="0" smtClean="0"/>
              <a:t>Contour </a:t>
            </a:r>
            <a:r>
              <a:rPr lang="en-US" altLang="ja-JP" dirty="0" err="1" smtClean="0"/>
              <a:t>Suzaku</a:t>
            </a:r>
            <a:r>
              <a:rPr lang="en-US" altLang="ja-JP" dirty="0" smtClean="0"/>
              <a:t> X-Ray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33421" y="4572003"/>
            <a:ext cx="774413" cy="369300"/>
          </a:xfrm>
          <a:prstGeom prst="rect">
            <a:avLst/>
          </a:prstGeom>
          <a:noFill/>
        </p:spPr>
        <p:txBody>
          <a:bodyPr wrap="none" lIns="91405" tIns="45704" rIns="91405" bIns="45704" rtlCol="0">
            <a:spAutoFit/>
          </a:bodyPr>
          <a:lstStyle/>
          <a:p>
            <a:r>
              <a:rPr kumimoji="1" lang="en-US" altLang="ja-JP" dirty="0" smtClean="0"/>
              <a:t>Fermi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257804" y="1295405"/>
            <a:ext cx="4363135" cy="369300"/>
          </a:xfrm>
          <a:prstGeom prst="rect">
            <a:avLst/>
          </a:prstGeom>
          <a:noFill/>
        </p:spPr>
        <p:txBody>
          <a:bodyPr wrap="none" lIns="91405" tIns="45704" rIns="91405" bIns="45704" rtlCol="0">
            <a:spAutoFit/>
          </a:bodyPr>
          <a:lstStyle/>
          <a:p>
            <a:r>
              <a:rPr kumimoji="1" lang="en-US" altLang="ja-JP" dirty="0" smtClean="0"/>
              <a:t>Concaved spectrum (non-linear effect)??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18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3600" dirty="0"/>
              <a:t>Shell type </a:t>
            </a:r>
            <a:r>
              <a:rPr lang="en-US" altLang="ja-JP" sz="3600" dirty="0" err="1" smtClean="0"/>
              <a:t>SNRs</a:t>
            </a:r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r>
              <a:rPr lang="en-US" altLang="ja-JP" sz="3600" dirty="0"/>
              <a:t>IC443(MAGIC J0616</a:t>
            </a:r>
            <a:r>
              <a:rPr lang="en-US" altLang="ja-JP" sz="3600" dirty="0" smtClean="0"/>
              <a:t>)</a:t>
            </a:r>
            <a:endParaRPr lang="en-US" altLang="ja-JP" sz="3600" dirty="0"/>
          </a:p>
        </p:txBody>
      </p:sp>
      <p:pic>
        <p:nvPicPr>
          <p:cNvPr id="145818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73" y="1571612"/>
            <a:ext cx="4616327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58183" name="Picture 7" descr="ic44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5609" y="1214422"/>
            <a:ext cx="3900488" cy="2781300"/>
          </a:xfrm>
          <a:prstGeom prst="rect">
            <a:avLst/>
          </a:prstGeom>
          <a:noFill/>
        </p:spPr>
      </p:pic>
      <p:sp>
        <p:nvSpPr>
          <p:cNvPr id="1458184" name="Text Box 8"/>
          <p:cNvSpPr txBox="1">
            <a:spLocks noChangeArrowheads="1"/>
          </p:cNvSpPr>
          <p:nvPr/>
        </p:nvSpPr>
        <p:spPr bwMode="auto">
          <a:xfrm>
            <a:off x="7429527" y="1357308"/>
            <a:ext cx="1581612" cy="954075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05" tIns="45704" rIns="91405" bIns="45704">
            <a:spAutoFit/>
          </a:bodyPr>
          <a:lstStyle/>
          <a:p>
            <a:r>
              <a:rPr lang="en-US" altLang="ja-JP" sz="1400" dirty="0"/>
              <a:t>Composite image</a:t>
            </a:r>
          </a:p>
          <a:p>
            <a:r>
              <a:rPr lang="en-US" altLang="ja-JP" sz="1400" dirty="0"/>
              <a:t>With X(Chandra), </a:t>
            </a:r>
          </a:p>
          <a:p>
            <a:r>
              <a:rPr lang="en-US" altLang="ja-JP" sz="1400" dirty="0"/>
              <a:t>Radio(VLA), </a:t>
            </a:r>
          </a:p>
          <a:p>
            <a:r>
              <a:rPr lang="en-US" altLang="ja-JP" sz="1400" dirty="0"/>
              <a:t>Optical (DSS)</a:t>
            </a:r>
          </a:p>
        </p:txBody>
      </p:sp>
      <p:sp>
        <p:nvSpPr>
          <p:cNvPr id="1458185" name="Rectangle 9"/>
          <p:cNvSpPr>
            <a:spLocks noChangeArrowheads="1"/>
          </p:cNvSpPr>
          <p:nvPr/>
        </p:nvSpPr>
        <p:spPr bwMode="auto">
          <a:xfrm>
            <a:off x="6733000" y="3643316"/>
            <a:ext cx="2295725" cy="307744"/>
          </a:xfrm>
          <a:prstGeom prst="rect">
            <a:avLst/>
          </a:prstGeom>
          <a:solidFill>
            <a:srgbClr val="404B6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05" tIns="45704" rIns="91405" bIns="45704">
            <a:spAutoFit/>
          </a:bodyPr>
          <a:lstStyle/>
          <a:p>
            <a:r>
              <a:rPr lang="en-US" altLang="ja-JP" sz="1400" dirty="0"/>
              <a:t>CXOU J061705.3+222127</a:t>
            </a:r>
          </a:p>
        </p:txBody>
      </p:sp>
      <p:sp>
        <p:nvSpPr>
          <p:cNvPr id="1458190" name="Text Box 14"/>
          <p:cNvSpPr txBox="1">
            <a:spLocks noChangeArrowheads="1"/>
          </p:cNvSpPr>
          <p:nvPr/>
        </p:nvSpPr>
        <p:spPr bwMode="auto">
          <a:xfrm>
            <a:off x="851289" y="4378342"/>
            <a:ext cx="119212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05" tIns="45704" rIns="91405" bIns="45704">
            <a:spAutoFit/>
          </a:bodyPr>
          <a:lstStyle/>
          <a:p>
            <a:r>
              <a:rPr lang="en-US" altLang="ja-JP" dirty="0"/>
              <a:t>index~3.1</a:t>
            </a:r>
          </a:p>
        </p:txBody>
      </p:sp>
      <p:sp>
        <p:nvSpPr>
          <p:cNvPr id="1458191" name="Text Box 15"/>
          <p:cNvSpPr txBox="1">
            <a:spLocks noChangeArrowheads="1"/>
          </p:cNvSpPr>
          <p:nvPr/>
        </p:nvSpPr>
        <p:spPr bwMode="auto">
          <a:xfrm>
            <a:off x="773889" y="1785933"/>
            <a:ext cx="1634286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05" tIns="45704" rIns="91405" bIns="45704">
            <a:spAutoFit/>
          </a:bodyPr>
          <a:lstStyle/>
          <a:p>
            <a:r>
              <a:rPr lang="en-US" altLang="ja-JP" dirty="0"/>
              <a:t>MAGIC J0616</a:t>
            </a: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7782" y="4071978"/>
            <a:ext cx="4485217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696504" y="5357840"/>
            <a:ext cx="3482603" cy="132340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05" tIns="45704" rIns="91405" bIns="45704">
            <a:spAutoFit/>
          </a:bodyPr>
          <a:lstStyle/>
          <a:p>
            <a:r>
              <a:rPr lang="en-US" altLang="ja-JP" sz="1600" dirty="0">
                <a:solidFill>
                  <a:srgbClr val="0070C0"/>
                </a:solidFill>
                <a:latin typeface="Arial Black" pitchFamily="34" charset="0"/>
              </a:rPr>
              <a:t>Molecular Cloud</a:t>
            </a:r>
          </a:p>
          <a:p>
            <a:r>
              <a:rPr lang="en-US" altLang="ja-JP" sz="1600" dirty="0">
                <a:solidFill>
                  <a:srgbClr val="00CC00"/>
                </a:solidFill>
                <a:latin typeface="Arial Black" pitchFamily="34" charset="0"/>
              </a:rPr>
              <a:t>Radio</a:t>
            </a:r>
          </a:p>
          <a:p>
            <a:r>
              <a:rPr lang="en-US" altLang="ja-JP" sz="1600" dirty="0">
                <a:solidFill>
                  <a:srgbClr val="FF0066"/>
                </a:solidFill>
                <a:latin typeface="Arial Black" pitchFamily="34" charset="0"/>
              </a:rPr>
              <a:t>X-ray</a:t>
            </a:r>
          </a:p>
          <a:p>
            <a:r>
              <a:rPr lang="en-US" altLang="ja-JP" sz="1600" dirty="0">
                <a:solidFill>
                  <a:srgbClr val="4D4D4D"/>
                </a:solidFill>
                <a:latin typeface="Arial Black" pitchFamily="34" charset="0"/>
              </a:rPr>
              <a:t>EGRET </a:t>
            </a:r>
            <a:r>
              <a:rPr lang="en-US" altLang="ja-JP" sz="1600" dirty="0"/>
              <a:t>3EG J0617+2238</a:t>
            </a:r>
            <a:endParaRPr lang="en-US" altLang="ja-JP" sz="1600" dirty="0">
              <a:solidFill>
                <a:srgbClr val="4D4D4D"/>
              </a:solidFill>
              <a:latin typeface="Arial Black" pitchFamily="34" charset="0"/>
            </a:endParaRPr>
          </a:p>
          <a:p>
            <a:r>
              <a:rPr lang="en-US" altLang="ja-JP" sz="1600" dirty="0"/>
              <a:t>Pulsar CXOU J061705.3+222127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7" y="3302235"/>
            <a:ext cx="4191000" cy="35557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21979" y="0"/>
            <a:ext cx="8071279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err="1" smtClean="0"/>
              <a:t>SNRs</a:t>
            </a:r>
            <a:r>
              <a:rPr lang="en-US" altLang="ja-JP" dirty="0" smtClean="0"/>
              <a:t> in different evolutionary stages</a:t>
            </a:r>
            <a:endParaRPr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6" y="1839052"/>
            <a:ext cx="5486400" cy="3930355"/>
          </a:xfrm>
          <a:prstGeom prst="rect">
            <a:avLst/>
          </a:prstGeom>
          <a:solidFill>
            <a:schemeClr val="accent2">
              <a:alpha val="64000"/>
            </a:schemeClr>
          </a:solidFill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rcRect l="32961" t="54360" r="749" b="2965"/>
          <a:stretch>
            <a:fillRect/>
          </a:stretch>
        </p:blipFill>
        <p:spPr>
          <a:xfrm>
            <a:off x="5484413" y="4572000"/>
            <a:ext cx="4421593" cy="198706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914402" y="6096001"/>
            <a:ext cx="2169100" cy="373692"/>
          </a:xfrm>
          <a:prstGeom prst="rect">
            <a:avLst/>
          </a:prstGeom>
          <a:noFill/>
        </p:spPr>
        <p:txBody>
          <a:bodyPr wrap="none" lIns="95758" tIns="47879" rIns="95758" bIns="47879" rtlCol="0">
            <a:spAutoFit/>
          </a:bodyPr>
          <a:lstStyle/>
          <a:p>
            <a:r>
              <a:rPr kumimoji="1" lang="en-US" altLang="ja-JP" dirty="0" smtClean="0"/>
              <a:t>Courtesy of </a:t>
            </a:r>
            <a:r>
              <a:rPr kumimoji="1" lang="en-US" altLang="ja-JP" dirty="0" err="1" smtClean="0"/>
              <a:t>S.Funk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943602" y="2286011"/>
            <a:ext cx="3392354" cy="650691"/>
          </a:xfrm>
          <a:prstGeom prst="rect">
            <a:avLst/>
          </a:prstGeom>
          <a:noFill/>
        </p:spPr>
        <p:txBody>
          <a:bodyPr wrap="none" lIns="95758" tIns="47879" rIns="95758" bIns="47879" rtlCol="0">
            <a:spAutoFit/>
          </a:bodyPr>
          <a:lstStyle/>
          <a:p>
            <a:r>
              <a:rPr lang="en-US" altLang="ja-JP" dirty="0" smtClean="0"/>
              <a:t>We can study </a:t>
            </a:r>
            <a:r>
              <a:rPr lang="en-US" altLang="ja-JP" dirty="0" err="1" smtClean="0"/>
              <a:t>SNRs</a:t>
            </a:r>
            <a:r>
              <a:rPr lang="en-US" altLang="ja-JP" dirty="0" smtClean="0"/>
              <a:t> in different </a:t>
            </a:r>
          </a:p>
          <a:p>
            <a:r>
              <a:rPr lang="en-US" altLang="ja-JP" dirty="0" smtClean="0"/>
              <a:t>evolutionary stages</a:t>
            </a:r>
            <a:endParaRPr kumimoji="1" lang="ja-JP" altLang="en-US" dirty="0"/>
          </a:p>
        </p:txBody>
      </p:sp>
      <p:sp>
        <p:nvSpPr>
          <p:cNvPr id="7" name="フリーフォーム 6"/>
          <p:cNvSpPr/>
          <p:nvPr/>
        </p:nvSpPr>
        <p:spPr>
          <a:xfrm>
            <a:off x="1524000" y="2937939"/>
            <a:ext cx="3098800" cy="2091267"/>
          </a:xfrm>
          <a:custGeom>
            <a:avLst/>
            <a:gdLst>
              <a:gd name="connsiteX0" fmla="*/ 0 w 3098800"/>
              <a:gd name="connsiteY0" fmla="*/ 148167 h 2091267"/>
              <a:gd name="connsiteX1" fmla="*/ 330200 w 3098800"/>
              <a:gd name="connsiteY1" fmla="*/ 21167 h 2091267"/>
              <a:gd name="connsiteX2" fmla="*/ 609600 w 3098800"/>
              <a:gd name="connsiteY2" fmla="*/ 21167 h 2091267"/>
              <a:gd name="connsiteX3" fmla="*/ 914400 w 3098800"/>
              <a:gd name="connsiteY3" fmla="*/ 71967 h 2091267"/>
              <a:gd name="connsiteX4" fmla="*/ 1346200 w 3098800"/>
              <a:gd name="connsiteY4" fmla="*/ 313267 h 2091267"/>
              <a:gd name="connsiteX5" fmla="*/ 2400300 w 3098800"/>
              <a:gd name="connsiteY5" fmla="*/ 1202267 h 2091267"/>
              <a:gd name="connsiteX6" fmla="*/ 2768600 w 3098800"/>
              <a:gd name="connsiteY6" fmla="*/ 1557867 h 2091267"/>
              <a:gd name="connsiteX7" fmla="*/ 2984500 w 3098800"/>
              <a:gd name="connsiteY7" fmla="*/ 1837267 h 2091267"/>
              <a:gd name="connsiteX8" fmla="*/ 3098800 w 3098800"/>
              <a:gd name="connsiteY8" fmla="*/ 2091267 h 209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98800" h="2091267">
                <a:moveTo>
                  <a:pt x="0" y="148167"/>
                </a:moveTo>
                <a:cubicBezTo>
                  <a:pt x="114300" y="95250"/>
                  <a:pt x="228600" y="42334"/>
                  <a:pt x="330200" y="21167"/>
                </a:cubicBezTo>
                <a:cubicBezTo>
                  <a:pt x="431800" y="0"/>
                  <a:pt x="512233" y="12700"/>
                  <a:pt x="609600" y="21167"/>
                </a:cubicBezTo>
                <a:cubicBezTo>
                  <a:pt x="706967" y="29634"/>
                  <a:pt x="791633" y="23284"/>
                  <a:pt x="914400" y="71967"/>
                </a:cubicBezTo>
                <a:cubicBezTo>
                  <a:pt x="1037167" y="120650"/>
                  <a:pt x="1098550" y="124884"/>
                  <a:pt x="1346200" y="313267"/>
                </a:cubicBezTo>
                <a:cubicBezTo>
                  <a:pt x="1593850" y="501650"/>
                  <a:pt x="2163233" y="994834"/>
                  <a:pt x="2400300" y="1202267"/>
                </a:cubicBezTo>
                <a:cubicBezTo>
                  <a:pt x="2637367" y="1409700"/>
                  <a:pt x="2671233" y="1452034"/>
                  <a:pt x="2768600" y="1557867"/>
                </a:cubicBezTo>
                <a:cubicBezTo>
                  <a:pt x="2865967" y="1663700"/>
                  <a:pt x="2929467" y="1748367"/>
                  <a:pt x="2984500" y="1837267"/>
                </a:cubicBezTo>
                <a:cubicBezTo>
                  <a:pt x="3039533" y="1926167"/>
                  <a:pt x="3098800" y="2091267"/>
                  <a:pt x="3098800" y="2091267"/>
                </a:cubicBezTo>
              </a:path>
            </a:pathLst>
          </a:custGeom>
          <a:ln>
            <a:solidFill>
              <a:schemeClr val="tx2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2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0" tIns="0" rIns="0" bIns="0">
            <a:normAutofit fontScale="90000"/>
          </a:bodyPr>
          <a:lstStyle/>
          <a:p>
            <a:r>
              <a:rPr lang="en-GB" sz="4000" dirty="0"/>
              <a:t>Pulsar Wind Nebulae</a:t>
            </a:r>
            <a:r>
              <a:rPr lang="en-GB" altLang="ja-JP" sz="4000" dirty="0"/>
              <a:t> observation by HESS</a:t>
            </a:r>
            <a:endParaRPr lang="en-US" altLang="ja-JP" sz="4000" dirty="0"/>
          </a:p>
        </p:txBody>
      </p:sp>
      <p:sp>
        <p:nvSpPr>
          <p:cNvPr id="13742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" y="1412875"/>
            <a:ext cx="3236648" cy="4533900"/>
          </a:xfrm>
        </p:spPr>
        <p:txBody>
          <a:bodyPr lIns="0" tIns="0" rIns="0" bIns="0"/>
          <a:lstStyle/>
          <a:p>
            <a:r>
              <a:rPr lang="en-GB" sz="1800" dirty="0"/>
              <a:t>Major galactic </a:t>
            </a:r>
            <a:r>
              <a:rPr lang="en-GB" sz="1800" dirty="0" err="1"/>
              <a:t>TeV</a:t>
            </a:r>
            <a:r>
              <a:rPr lang="en-GB" sz="1800" dirty="0"/>
              <a:t> source population</a:t>
            </a:r>
            <a:endParaRPr lang="en-GB" altLang="ja-JP" sz="1800" dirty="0"/>
          </a:p>
          <a:p>
            <a:pPr lvl="1"/>
            <a:r>
              <a:rPr lang="en-GB" sz="1600" dirty="0"/>
              <a:t>Associated with relatively young</a:t>
            </a:r>
            <a:r>
              <a:rPr lang="en-GB" sz="1600" dirty="0" smtClean="0"/>
              <a:t> (</a:t>
            </a:r>
            <a:r>
              <a:rPr lang="en-GB" sz="1600" dirty="0"/>
              <a:t>&lt;10</a:t>
            </a:r>
            <a:r>
              <a:rPr lang="en-GB" sz="1600" baseline="30000" dirty="0"/>
              <a:t>5</a:t>
            </a:r>
            <a:r>
              <a:rPr lang="en-GB" sz="1600" dirty="0"/>
              <a:t> year old) and energetic pulsars</a:t>
            </a:r>
            <a:endParaRPr lang="en-GB" sz="1600" dirty="0" smtClean="0"/>
          </a:p>
          <a:p>
            <a:endParaRPr lang="en-GB" sz="1800" dirty="0" smtClean="0"/>
          </a:p>
          <a:p>
            <a:r>
              <a:rPr lang="en-GB" sz="1800" dirty="0" smtClean="0"/>
              <a:t>Generally </a:t>
            </a:r>
            <a:r>
              <a:rPr lang="en-GB" sz="1800" dirty="0"/>
              <a:t>believed that we see inverse Compton emission of</a:t>
            </a:r>
            <a:r>
              <a:rPr lang="en-GB" altLang="ja-JP" sz="1800" dirty="0"/>
              <a:t> </a:t>
            </a:r>
            <a:r>
              <a:rPr lang="en-GB" sz="1800" dirty="0"/>
              <a:t>1-100 </a:t>
            </a:r>
            <a:r>
              <a:rPr lang="en-GB" sz="1800" dirty="0" err="1"/>
              <a:t>TeV</a:t>
            </a:r>
            <a:r>
              <a:rPr lang="en-GB" sz="1800" dirty="0"/>
              <a:t> electrons</a:t>
            </a:r>
            <a:endParaRPr lang="en-GB" altLang="ja-JP" sz="1800" dirty="0"/>
          </a:p>
          <a:p>
            <a:endParaRPr lang="en-GB" altLang="ja-JP" sz="1800" dirty="0"/>
          </a:p>
          <a:p>
            <a:r>
              <a:rPr lang="en-GB" altLang="ja-JP" sz="1800" dirty="0"/>
              <a:t>1% of Spin-down energy goes to VHE gamma rays</a:t>
            </a:r>
            <a:endParaRPr lang="en-US" altLang="ja-JP" sz="1800" dirty="0"/>
          </a:p>
        </p:txBody>
      </p:sp>
      <p:pic>
        <p:nvPicPr>
          <p:cNvPr id="13742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93153" y="1384300"/>
            <a:ext cx="6516290" cy="532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74213" name="Text Box 6"/>
          <p:cNvSpPr txBox="1">
            <a:spLocks noChangeArrowheads="1"/>
          </p:cNvSpPr>
          <p:nvPr/>
        </p:nvSpPr>
        <p:spPr bwMode="auto">
          <a:xfrm>
            <a:off x="8530359" y="6446858"/>
            <a:ext cx="1324080" cy="3531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405" tIns="45704" rIns="91405" bIns="45704">
            <a:spAutoFit/>
          </a:bodyPr>
          <a:lstStyle/>
          <a:p>
            <a:pPr algn="ctr" defTabSz="449094" eaLnBrk="0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kumimoji="0" lang="en-GB" i="1" dirty="0">
                <a:solidFill>
                  <a:schemeClr val="bg1"/>
                </a:solidFill>
                <a:latin typeface="Tahoma" pitchFamily="34" charset="0"/>
              </a:rPr>
              <a:t>Funk 2006</a:t>
            </a:r>
            <a:endParaRPr kumimoji="0" lang="en-US" altLang="ja-JP" i="1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9330" name="Picture 5" descr="1825_rgb_annotate"/>
          <p:cNvPicPr>
            <a:picLocks noChangeAspect="1" noChangeArrowheads="1"/>
          </p:cNvPicPr>
          <p:nvPr/>
        </p:nvPicPr>
        <p:blipFill>
          <a:blip r:embed="rId3">
            <a:lum bright="10000" contrast="13000"/>
          </a:blip>
          <a:srcRect/>
          <a:stretch>
            <a:fillRect/>
          </a:stretch>
        </p:blipFill>
        <p:spPr bwMode="auto">
          <a:xfrm>
            <a:off x="5343395" y="1268414"/>
            <a:ext cx="4218648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933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0" tIns="0" rIns="0" bIns="0">
            <a:normAutofit/>
          </a:bodyPr>
          <a:lstStyle/>
          <a:p>
            <a:r>
              <a:rPr lang="en-GB" sz="3600" dirty="0" smtClean="0"/>
              <a:t>Pulsar Wind Nebula HESS J1825-137</a:t>
            </a:r>
            <a:br>
              <a:rPr lang="en-GB" sz="3600" dirty="0" smtClean="0"/>
            </a:br>
            <a:r>
              <a:rPr lang="en-GB" sz="3600" dirty="0" smtClean="0"/>
              <a:t>Energy </a:t>
            </a:r>
            <a:r>
              <a:rPr lang="en-GB" sz="3600" dirty="0"/>
              <a:t>Depend</a:t>
            </a:r>
            <a:r>
              <a:rPr lang="en-GB" altLang="ja-JP" sz="3600" dirty="0"/>
              <a:t>e</a:t>
            </a:r>
            <a:r>
              <a:rPr lang="en-GB" sz="3600" dirty="0"/>
              <a:t>nt Morphology</a:t>
            </a:r>
            <a:endParaRPr lang="en-US" altLang="ja-JP" sz="3600" dirty="0"/>
          </a:p>
        </p:txBody>
      </p:sp>
      <p:sp>
        <p:nvSpPr>
          <p:cNvPr id="137933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181601" y="5638800"/>
            <a:ext cx="4495800" cy="1143000"/>
          </a:xfrm>
        </p:spPr>
        <p:txBody>
          <a:bodyPr lIns="0" tIns="0" rIns="0" bIns="0"/>
          <a:lstStyle/>
          <a:p>
            <a:endParaRPr lang="en-GB" sz="1800" dirty="0" smtClean="0"/>
          </a:p>
          <a:p>
            <a:r>
              <a:rPr lang="en-GB" altLang="ja-JP" sz="1800" dirty="0"/>
              <a:t>Clear </a:t>
            </a:r>
            <a:r>
              <a:rPr lang="en-GB" sz="1800" dirty="0"/>
              <a:t>evidence for cooling of electrons in the Nebula</a:t>
            </a:r>
            <a:endParaRPr lang="en-US" altLang="ja-JP" sz="1800" dirty="0"/>
          </a:p>
        </p:txBody>
      </p:sp>
      <p:pic>
        <p:nvPicPr>
          <p:cNvPr id="1379335" name="Picture 7"/>
          <p:cNvPicPr>
            <a:picLocks noChangeAspect="1" noChangeArrowheads="1"/>
          </p:cNvPicPr>
          <p:nvPr/>
        </p:nvPicPr>
        <p:blipFill>
          <a:blip r:embed="rId4"/>
          <a:srcRect t="47713" r="50185"/>
          <a:stretch>
            <a:fillRect/>
          </a:stretch>
        </p:blipFill>
        <p:spPr bwMode="auto">
          <a:xfrm>
            <a:off x="914413" y="3635411"/>
            <a:ext cx="3754305" cy="322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79336" name="Line 8"/>
          <p:cNvSpPr>
            <a:spLocks noChangeShapeType="1"/>
          </p:cNvSpPr>
          <p:nvPr/>
        </p:nvSpPr>
        <p:spPr bwMode="auto">
          <a:xfrm flipV="1">
            <a:off x="2286020" y="1341438"/>
            <a:ext cx="3057393" cy="315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405" tIns="45704" rIns="91405" bIns="45704"/>
          <a:lstStyle/>
          <a:p>
            <a:endParaRPr lang="ja-JP" altLang="en-US"/>
          </a:p>
        </p:txBody>
      </p:sp>
      <p:sp>
        <p:nvSpPr>
          <p:cNvPr id="1379337" name="Line 9"/>
          <p:cNvSpPr>
            <a:spLocks noChangeShapeType="1"/>
          </p:cNvSpPr>
          <p:nvPr/>
        </p:nvSpPr>
        <p:spPr bwMode="auto">
          <a:xfrm flipV="1">
            <a:off x="3733813" y="5445133"/>
            <a:ext cx="1609595" cy="42226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405" tIns="45704" rIns="91405" bIns="45704"/>
          <a:lstStyle/>
          <a:p>
            <a:endParaRPr lang="ja-JP" altLang="en-US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52418" y="1219200"/>
            <a:ext cx="4952995" cy="228600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/>
          <a:p>
            <a:pPr marL="420466" indent="-383905" defTabSz="914057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charset="2"/>
              <a:buChar char="l"/>
              <a:defRPr/>
            </a:pPr>
            <a:r>
              <a:rPr lang="en-GB" dirty="0" smtClean="0">
                <a:effectLst>
                  <a:outerShdw blurRad="50800" dist="635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</a:rPr>
              <a:t>Major galactic </a:t>
            </a:r>
            <a:r>
              <a:rPr lang="en-GB" dirty="0" err="1" smtClean="0">
                <a:effectLst>
                  <a:outerShdw blurRad="50800" dist="635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</a:rPr>
              <a:t>TeV</a:t>
            </a:r>
            <a:r>
              <a:rPr lang="en-GB" dirty="0" smtClean="0">
                <a:effectLst>
                  <a:outerShdw blurRad="50800" dist="635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</a:rPr>
              <a:t> source population</a:t>
            </a:r>
            <a:endParaRPr lang="en-GB" altLang="ja-JP" dirty="0" smtClean="0">
              <a:effectLst>
                <a:outerShdw blurRad="50800" dist="63500" dir="2700000">
                  <a:srgbClr val="000000">
                    <a:alpha val="43000"/>
                  </a:srgbClr>
                </a:outerShdw>
              </a:effectLst>
              <a:latin typeface="+mn-lt"/>
              <a:ea typeface="+mn-ea"/>
            </a:endParaRPr>
          </a:p>
          <a:p>
            <a:pPr marL="722103" lvl="1" indent="-274216" defTabSz="914057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charset="2"/>
              <a:buChar char="l"/>
              <a:defRPr/>
            </a:pPr>
            <a:r>
              <a:rPr lang="en-GB" sz="1600" dirty="0" smtClean="0">
                <a:effectLst>
                  <a:outerShdw blurRad="50800" dist="635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</a:rPr>
              <a:t>Associated with relatively young (&lt;10</a:t>
            </a:r>
            <a:r>
              <a:rPr lang="en-GB" sz="1600" baseline="30000" dirty="0" smtClean="0">
                <a:effectLst>
                  <a:outerShdw blurRad="50800" dist="635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</a:rPr>
              <a:t>5</a:t>
            </a:r>
            <a:r>
              <a:rPr lang="en-GB" sz="1600" dirty="0" smtClean="0">
                <a:effectLst>
                  <a:outerShdw blurRad="50800" dist="635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</a:rPr>
              <a:t> year old) and energetic pulsars</a:t>
            </a:r>
            <a:endParaRPr lang="en-GB" dirty="0" smtClean="0">
              <a:effectLst>
                <a:outerShdw blurRad="50800" dist="63500" dir="2700000">
                  <a:srgbClr val="000000">
                    <a:alpha val="43000"/>
                  </a:srgbClr>
                </a:outerShdw>
              </a:effectLst>
              <a:latin typeface="+mn-lt"/>
              <a:ea typeface="+mn-ea"/>
            </a:endParaRPr>
          </a:p>
          <a:p>
            <a:pPr marL="420466" indent="-383905" defTabSz="914057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charset="2"/>
              <a:buChar char="l"/>
              <a:defRPr/>
            </a:pPr>
            <a:r>
              <a:rPr lang="en-GB" dirty="0" smtClean="0">
                <a:effectLst>
                  <a:outerShdw blurRad="50800" dist="635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</a:rPr>
              <a:t>Generally believed that we see inverse Compton emission of</a:t>
            </a:r>
            <a:r>
              <a:rPr lang="en-GB" altLang="ja-JP" dirty="0" smtClean="0">
                <a:effectLst>
                  <a:outerShdw blurRad="50800" dist="635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</a:rPr>
              <a:t> </a:t>
            </a:r>
            <a:r>
              <a:rPr lang="en-GB" dirty="0" smtClean="0">
                <a:effectLst>
                  <a:outerShdw blurRad="50800" dist="635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</a:rPr>
              <a:t>1-100 </a:t>
            </a:r>
            <a:r>
              <a:rPr lang="en-GB" dirty="0" err="1" smtClean="0">
                <a:effectLst>
                  <a:outerShdw blurRad="50800" dist="635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</a:rPr>
              <a:t>TeV</a:t>
            </a:r>
            <a:r>
              <a:rPr lang="en-GB" dirty="0" smtClean="0">
                <a:effectLst>
                  <a:outerShdw blurRad="50800" dist="635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</a:rPr>
              <a:t> electrons</a:t>
            </a:r>
            <a:endParaRPr lang="en-GB" altLang="ja-JP" dirty="0" smtClean="0">
              <a:effectLst>
                <a:outerShdw blurRad="50800" dist="63500" dir="2700000">
                  <a:srgbClr val="000000">
                    <a:alpha val="43000"/>
                  </a:srgbClr>
                </a:outerShdw>
              </a:effectLst>
              <a:latin typeface="+mn-lt"/>
              <a:ea typeface="+mn-ea"/>
            </a:endParaRPr>
          </a:p>
          <a:p>
            <a:pPr marL="420466" indent="-383905" defTabSz="914057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charset="2"/>
              <a:buChar char="l"/>
              <a:defRPr/>
            </a:pPr>
            <a:r>
              <a:rPr lang="en-GB" altLang="ja-JP" dirty="0" smtClean="0">
                <a:effectLst>
                  <a:outerShdw blurRad="50800" dist="635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</a:rPr>
              <a:t>1% of Spin-down energy goes to VHE gamma rays</a:t>
            </a:r>
            <a:endParaRPr lang="en-US" altLang="ja-JP" dirty="0">
              <a:effectLst>
                <a:outerShdw blurRad="50800" dist="63500" dir="2700000">
                  <a:srgbClr val="000000">
                    <a:alpha val="43000"/>
                  </a:srgbClr>
                </a:outerShdw>
              </a:effectLst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95400" y="2"/>
            <a:ext cx="819785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 smtClean="0"/>
              <a:t>Crab</a:t>
            </a:r>
            <a:r>
              <a:rPr lang="ja-JP" altLang="en-US" dirty="0" smtClean="0"/>
              <a:t>　</a:t>
            </a:r>
            <a:r>
              <a:rPr lang="en-US" altLang="ja-JP" dirty="0" smtClean="0"/>
              <a:t>Nebula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C1EF-C3B5-0B45-ADC4-BE54B07C6B5B}" type="slidenum">
              <a:rPr lang="it-IT" altLang="ja-JP"/>
              <a:pPr/>
              <a:t>16</a:t>
            </a:fld>
            <a:endParaRPr lang="it-IT" altLang="ja-JP"/>
          </a:p>
        </p:txBody>
      </p:sp>
      <p:sp>
        <p:nvSpPr>
          <p:cNvPr id="39944" name="Rectangle 1031"/>
          <p:cNvSpPr>
            <a:spLocks noChangeArrowheads="1"/>
          </p:cNvSpPr>
          <p:nvPr/>
        </p:nvSpPr>
        <p:spPr bwMode="auto">
          <a:xfrm>
            <a:off x="4553498" y="2590825"/>
            <a:ext cx="3295121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9" tIns="45698" rIns="91389" bIns="45698">
            <a:prstTxWarp prst="textNoShape">
              <a:avLst/>
            </a:prstTxWarp>
            <a:spAutoFit/>
          </a:bodyPr>
          <a:lstStyle/>
          <a:p>
            <a:r>
              <a:rPr lang="fr-FR" sz="1400" b="1" dirty="0">
                <a:solidFill>
                  <a:srgbClr val="3333FF"/>
                </a:solidFill>
                <a:latin typeface="Arial Unicode MS" charset="0"/>
                <a:sym typeface="Wingdings" charset="2"/>
              </a:rPr>
              <a:t>Synchrotron and Inverse Compton components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8" y="1448458"/>
            <a:ext cx="7793638" cy="4879430"/>
          </a:xfrm>
          <a:prstGeom prst="rect">
            <a:avLst/>
          </a:prstGeom>
        </p:spPr>
      </p:pic>
      <p:grpSp>
        <p:nvGrpSpPr>
          <p:cNvPr id="3" name="図形グループ 31"/>
          <p:cNvGrpSpPr/>
          <p:nvPr/>
        </p:nvGrpSpPr>
        <p:grpSpPr>
          <a:xfrm>
            <a:off x="5602878" y="4876820"/>
            <a:ext cx="2956923" cy="1583267"/>
            <a:chOff x="5602870" y="4876800"/>
            <a:chExt cx="2956930" cy="1583267"/>
          </a:xfrm>
        </p:grpSpPr>
        <p:sp>
          <p:nvSpPr>
            <p:cNvPr id="27" name="フリーフォーム 26"/>
            <p:cNvSpPr/>
            <p:nvPr/>
          </p:nvSpPr>
          <p:spPr>
            <a:xfrm>
              <a:off x="6032500" y="5118100"/>
              <a:ext cx="2527300" cy="1341967"/>
            </a:xfrm>
            <a:custGeom>
              <a:avLst/>
              <a:gdLst>
                <a:gd name="connsiteX0" fmla="*/ 0 w 2895600"/>
                <a:gd name="connsiteY0" fmla="*/ 0 h 1437217"/>
                <a:gd name="connsiteX1" fmla="*/ 482600 w 2895600"/>
                <a:gd name="connsiteY1" fmla="*/ 368300 h 1437217"/>
                <a:gd name="connsiteX2" fmla="*/ 1181100 w 2895600"/>
                <a:gd name="connsiteY2" fmla="*/ 1104900 h 1437217"/>
                <a:gd name="connsiteX3" fmla="*/ 1397000 w 2895600"/>
                <a:gd name="connsiteY3" fmla="*/ 1333500 h 1437217"/>
                <a:gd name="connsiteX4" fmla="*/ 1930400 w 2895600"/>
                <a:gd name="connsiteY4" fmla="*/ 1384300 h 1437217"/>
                <a:gd name="connsiteX5" fmla="*/ 2667000 w 2895600"/>
                <a:gd name="connsiteY5" fmla="*/ 1016000 h 1437217"/>
                <a:gd name="connsiteX6" fmla="*/ 2895600 w 2895600"/>
                <a:gd name="connsiteY6" fmla="*/ 800100 h 1437217"/>
                <a:gd name="connsiteX0" fmla="*/ 0 w 2895600"/>
                <a:gd name="connsiteY0" fmla="*/ 0 h 1354667"/>
                <a:gd name="connsiteX1" fmla="*/ 482600 w 2895600"/>
                <a:gd name="connsiteY1" fmla="*/ 368300 h 1354667"/>
                <a:gd name="connsiteX2" fmla="*/ 1181100 w 2895600"/>
                <a:gd name="connsiteY2" fmla="*/ 1104900 h 1354667"/>
                <a:gd name="connsiteX3" fmla="*/ 1397000 w 2895600"/>
                <a:gd name="connsiteY3" fmla="*/ 1333500 h 1354667"/>
                <a:gd name="connsiteX4" fmla="*/ 2159000 w 2895600"/>
                <a:gd name="connsiteY4" fmla="*/ 1231900 h 1354667"/>
                <a:gd name="connsiteX5" fmla="*/ 2667000 w 2895600"/>
                <a:gd name="connsiteY5" fmla="*/ 1016000 h 1354667"/>
                <a:gd name="connsiteX6" fmla="*/ 2895600 w 2895600"/>
                <a:gd name="connsiteY6" fmla="*/ 800100 h 1354667"/>
                <a:gd name="connsiteX0" fmla="*/ 0 w 2895600"/>
                <a:gd name="connsiteY0" fmla="*/ 0 h 1354667"/>
                <a:gd name="connsiteX1" fmla="*/ 482600 w 2895600"/>
                <a:gd name="connsiteY1" fmla="*/ 368300 h 1354667"/>
                <a:gd name="connsiteX2" fmla="*/ 1181100 w 2895600"/>
                <a:gd name="connsiteY2" fmla="*/ 1104900 h 1354667"/>
                <a:gd name="connsiteX3" fmla="*/ 1397000 w 2895600"/>
                <a:gd name="connsiteY3" fmla="*/ 1333500 h 1354667"/>
                <a:gd name="connsiteX4" fmla="*/ 2159000 w 2895600"/>
                <a:gd name="connsiteY4" fmla="*/ 1231900 h 1354667"/>
                <a:gd name="connsiteX5" fmla="*/ 2667000 w 2895600"/>
                <a:gd name="connsiteY5" fmla="*/ 1016000 h 1354667"/>
                <a:gd name="connsiteX6" fmla="*/ 2895600 w 2895600"/>
                <a:gd name="connsiteY6" fmla="*/ 800100 h 1354667"/>
                <a:gd name="connsiteX0" fmla="*/ 0 w 2895600"/>
                <a:gd name="connsiteY0" fmla="*/ 0 h 1354667"/>
                <a:gd name="connsiteX1" fmla="*/ 482600 w 2895600"/>
                <a:gd name="connsiteY1" fmla="*/ 368300 h 1354667"/>
                <a:gd name="connsiteX2" fmla="*/ 1181100 w 2895600"/>
                <a:gd name="connsiteY2" fmla="*/ 1104900 h 1354667"/>
                <a:gd name="connsiteX3" fmla="*/ 1397000 w 2895600"/>
                <a:gd name="connsiteY3" fmla="*/ 1333500 h 1354667"/>
                <a:gd name="connsiteX4" fmla="*/ 2159000 w 2895600"/>
                <a:gd name="connsiteY4" fmla="*/ 1231900 h 1354667"/>
                <a:gd name="connsiteX5" fmla="*/ 2667000 w 2895600"/>
                <a:gd name="connsiteY5" fmla="*/ 1016000 h 1354667"/>
                <a:gd name="connsiteX6" fmla="*/ 2895600 w 2895600"/>
                <a:gd name="connsiteY6" fmla="*/ 952500 h 1354667"/>
                <a:gd name="connsiteX0" fmla="*/ 0 w 2895600"/>
                <a:gd name="connsiteY0" fmla="*/ 0 h 1354667"/>
                <a:gd name="connsiteX1" fmla="*/ 482600 w 2895600"/>
                <a:gd name="connsiteY1" fmla="*/ 368300 h 1354667"/>
                <a:gd name="connsiteX2" fmla="*/ 1181100 w 2895600"/>
                <a:gd name="connsiteY2" fmla="*/ 1104900 h 1354667"/>
                <a:gd name="connsiteX3" fmla="*/ 1397000 w 2895600"/>
                <a:gd name="connsiteY3" fmla="*/ 1333500 h 1354667"/>
                <a:gd name="connsiteX4" fmla="*/ 2159000 w 2895600"/>
                <a:gd name="connsiteY4" fmla="*/ 1231900 h 1354667"/>
                <a:gd name="connsiteX5" fmla="*/ 2667000 w 2895600"/>
                <a:gd name="connsiteY5" fmla="*/ 1016000 h 1354667"/>
                <a:gd name="connsiteX6" fmla="*/ 2895600 w 2895600"/>
                <a:gd name="connsiteY6" fmla="*/ 952500 h 1354667"/>
                <a:gd name="connsiteX0" fmla="*/ 0 w 2667000"/>
                <a:gd name="connsiteY0" fmla="*/ 0 h 1354667"/>
                <a:gd name="connsiteX1" fmla="*/ 482600 w 2667000"/>
                <a:gd name="connsiteY1" fmla="*/ 368300 h 1354667"/>
                <a:gd name="connsiteX2" fmla="*/ 1181100 w 2667000"/>
                <a:gd name="connsiteY2" fmla="*/ 1104900 h 1354667"/>
                <a:gd name="connsiteX3" fmla="*/ 1397000 w 2667000"/>
                <a:gd name="connsiteY3" fmla="*/ 1333500 h 1354667"/>
                <a:gd name="connsiteX4" fmla="*/ 2159000 w 2667000"/>
                <a:gd name="connsiteY4" fmla="*/ 1231900 h 1354667"/>
                <a:gd name="connsiteX5" fmla="*/ 2667000 w 2667000"/>
                <a:gd name="connsiteY5" fmla="*/ 1016000 h 1354667"/>
                <a:gd name="connsiteX0" fmla="*/ 0 w 2667000"/>
                <a:gd name="connsiteY0" fmla="*/ 0 h 1354667"/>
                <a:gd name="connsiteX1" fmla="*/ 482600 w 2667000"/>
                <a:gd name="connsiteY1" fmla="*/ 368300 h 1354667"/>
                <a:gd name="connsiteX2" fmla="*/ 952500 w 2667000"/>
                <a:gd name="connsiteY2" fmla="*/ 1104900 h 1354667"/>
                <a:gd name="connsiteX3" fmla="*/ 1397000 w 2667000"/>
                <a:gd name="connsiteY3" fmla="*/ 1333500 h 1354667"/>
                <a:gd name="connsiteX4" fmla="*/ 2159000 w 2667000"/>
                <a:gd name="connsiteY4" fmla="*/ 1231900 h 1354667"/>
                <a:gd name="connsiteX5" fmla="*/ 2667000 w 2667000"/>
                <a:gd name="connsiteY5" fmla="*/ 1016000 h 1354667"/>
                <a:gd name="connsiteX0" fmla="*/ 0 w 2667000"/>
                <a:gd name="connsiteY0" fmla="*/ 0 h 1354667"/>
                <a:gd name="connsiteX1" fmla="*/ 0 w 2667000"/>
                <a:gd name="connsiteY1" fmla="*/ 0 h 1354667"/>
                <a:gd name="connsiteX2" fmla="*/ 482600 w 2667000"/>
                <a:gd name="connsiteY2" fmla="*/ 368300 h 1354667"/>
                <a:gd name="connsiteX3" fmla="*/ 952500 w 2667000"/>
                <a:gd name="connsiteY3" fmla="*/ 1104900 h 1354667"/>
                <a:gd name="connsiteX4" fmla="*/ 1397000 w 2667000"/>
                <a:gd name="connsiteY4" fmla="*/ 1333500 h 1354667"/>
                <a:gd name="connsiteX5" fmla="*/ 2159000 w 2667000"/>
                <a:gd name="connsiteY5" fmla="*/ 1231900 h 1354667"/>
                <a:gd name="connsiteX6" fmla="*/ 2667000 w 2667000"/>
                <a:gd name="connsiteY6" fmla="*/ 1016000 h 1354667"/>
                <a:gd name="connsiteX0" fmla="*/ 0 w 2667000"/>
                <a:gd name="connsiteY0" fmla="*/ 0 h 1354667"/>
                <a:gd name="connsiteX1" fmla="*/ 0 w 2667000"/>
                <a:gd name="connsiteY1" fmla="*/ 0 h 1354667"/>
                <a:gd name="connsiteX2" fmla="*/ 482600 w 2667000"/>
                <a:gd name="connsiteY2" fmla="*/ 368300 h 1354667"/>
                <a:gd name="connsiteX3" fmla="*/ 952500 w 2667000"/>
                <a:gd name="connsiteY3" fmla="*/ 1104900 h 1354667"/>
                <a:gd name="connsiteX4" fmla="*/ 1397000 w 2667000"/>
                <a:gd name="connsiteY4" fmla="*/ 1333500 h 1354667"/>
                <a:gd name="connsiteX5" fmla="*/ 2159000 w 2667000"/>
                <a:gd name="connsiteY5" fmla="*/ 1231900 h 1354667"/>
                <a:gd name="connsiteX6" fmla="*/ 2667000 w 2667000"/>
                <a:gd name="connsiteY6" fmla="*/ 1016000 h 1354667"/>
                <a:gd name="connsiteX0" fmla="*/ 0 w 2667000"/>
                <a:gd name="connsiteY0" fmla="*/ 0 h 1354667"/>
                <a:gd name="connsiteX1" fmla="*/ 0 w 2667000"/>
                <a:gd name="connsiteY1" fmla="*/ 0 h 1354667"/>
                <a:gd name="connsiteX2" fmla="*/ 482600 w 2667000"/>
                <a:gd name="connsiteY2" fmla="*/ 368300 h 1354667"/>
                <a:gd name="connsiteX3" fmla="*/ 952500 w 2667000"/>
                <a:gd name="connsiteY3" fmla="*/ 1104900 h 1354667"/>
                <a:gd name="connsiteX4" fmla="*/ 1397000 w 2667000"/>
                <a:gd name="connsiteY4" fmla="*/ 1333500 h 1354667"/>
                <a:gd name="connsiteX5" fmla="*/ 2159000 w 2667000"/>
                <a:gd name="connsiteY5" fmla="*/ 1231900 h 1354667"/>
                <a:gd name="connsiteX6" fmla="*/ 2667000 w 2667000"/>
                <a:gd name="connsiteY6" fmla="*/ 1016000 h 1354667"/>
                <a:gd name="connsiteX0" fmla="*/ 2117 w 2669117"/>
                <a:gd name="connsiteY0" fmla="*/ 48683 h 1403350"/>
                <a:gd name="connsiteX1" fmla="*/ 2117 w 2669117"/>
                <a:gd name="connsiteY1" fmla="*/ 48683 h 1403350"/>
                <a:gd name="connsiteX2" fmla="*/ 141817 w 2669117"/>
                <a:gd name="connsiteY2" fmla="*/ 61383 h 1403350"/>
                <a:gd name="connsiteX3" fmla="*/ 484717 w 2669117"/>
                <a:gd name="connsiteY3" fmla="*/ 416983 h 1403350"/>
                <a:gd name="connsiteX4" fmla="*/ 954617 w 2669117"/>
                <a:gd name="connsiteY4" fmla="*/ 1153583 h 1403350"/>
                <a:gd name="connsiteX5" fmla="*/ 1399117 w 2669117"/>
                <a:gd name="connsiteY5" fmla="*/ 1382183 h 1403350"/>
                <a:gd name="connsiteX6" fmla="*/ 2161117 w 2669117"/>
                <a:gd name="connsiteY6" fmla="*/ 1280583 h 1403350"/>
                <a:gd name="connsiteX7" fmla="*/ 2669117 w 2669117"/>
                <a:gd name="connsiteY7" fmla="*/ 1064683 h 1403350"/>
                <a:gd name="connsiteX0" fmla="*/ 0 w 2667000"/>
                <a:gd name="connsiteY0" fmla="*/ 0 h 1354667"/>
                <a:gd name="connsiteX1" fmla="*/ 139700 w 2667000"/>
                <a:gd name="connsiteY1" fmla="*/ 12700 h 1354667"/>
                <a:gd name="connsiteX2" fmla="*/ 482600 w 2667000"/>
                <a:gd name="connsiteY2" fmla="*/ 368300 h 1354667"/>
                <a:gd name="connsiteX3" fmla="*/ 952500 w 2667000"/>
                <a:gd name="connsiteY3" fmla="*/ 1104900 h 1354667"/>
                <a:gd name="connsiteX4" fmla="*/ 1397000 w 2667000"/>
                <a:gd name="connsiteY4" fmla="*/ 1333500 h 1354667"/>
                <a:gd name="connsiteX5" fmla="*/ 2159000 w 2667000"/>
                <a:gd name="connsiteY5" fmla="*/ 1231900 h 1354667"/>
                <a:gd name="connsiteX6" fmla="*/ 2667000 w 2667000"/>
                <a:gd name="connsiteY6" fmla="*/ 1016000 h 1354667"/>
                <a:gd name="connsiteX0" fmla="*/ 0 w 2527300"/>
                <a:gd name="connsiteY0" fmla="*/ 0 h 1341967"/>
                <a:gd name="connsiteX1" fmla="*/ 342900 w 2527300"/>
                <a:gd name="connsiteY1" fmla="*/ 355600 h 1341967"/>
                <a:gd name="connsiteX2" fmla="*/ 812800 w 2527300"/>
                <a:gd name="connsiteY2" fmla="*/ 1092200 h 1341967"/>
                <a:gd name="connsiteX3" fmla="*/ 1257300 w 2527300"/>
                <a:gd name="connsiteY3" fmla="*/ 1320800 h 1341967"/>
                <a:gd name="connsiteX4" fmla="*/ 2019300 w 2527300"/>
                <a:gd name="connsiteY4" fmla="*/ 1219200 h 1341967"/>
                <a:gd name="connsiteX5" fmla="*/ 2527300 w 2527300"/>
                <a:gd name="connsiteY5" fmla="*/ 1003300 h 134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7300" h="1341967">
                  <a:moveTo>
                    <a:pt x="0" y="0"/>
                  </a:moveTo>
                  <a:cubicBezTo>
                    <a:pt x="80433" y="61383"/>
                    <a:pt x="207433" y="173567"/>
                    <a:pt x="342900" y="355600"/>
                  </a:cubicBezTo>
                  <a:cubicBezTo>
                    <a:pt x="478367" y="537633"/>
                    <a:pt x="812800" y="1092200"/>
                    <a:pt x="812800" y="1092200"/>
                  </a:cubicBezTo>
                  <a:cubicBezTo>
                    <a:pt x="965200" y="1253067"/>
                    <a:pt x="1056217" y="1299633"/>
                    <a:pt x="1257300" y="1320800"/>
                  </a:cubicBezTo>
                  <a:cubicBezTo>
                    <a:pt x="1458383" y="1341967"/>
                    <a:pt x="1807633" y="1272117"/>
                    <a:pt x="2019300" y="1219200"/>
                  </a:cubicBezTo>
                  <a:cubicBezTo>
                    <a:pt x="2230967" y="1166283"/>
                    <a:pt x="2404533" y="1049867"/>
                    <a:pt x="2527300" y="1003300"/>
                  </a:cubicBezTo>
                </a:path>
              </a:pathLst>
            </a:custGeom>
            <a:ln w="63500"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9" name="直線コネクタ 28"/>
            <p:cNvCxnSpPr/>
            <p:nvPr/>
          </p:nvCxnSpPr>
          <p:spPr>
            <a:xfrm>
              <a:off x="5638800" y="4876800"/>
              <a:ext cx="381000" cy="228600"/>
            </a:xfrm>
            <a:prstGeom prst="line">
              <a:avLst/>
            </a:prstGeom>
            <a:ln w="63500"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テキスト ボックス 30"/>
            <p:cNvSpPr txBox="1"/>
            <p:nvPr/>
          </p:nvSpPr>
          <p:spPr>
            <a:xfrm rot="2532565">
              <a:off x="5602870" y="5198425"/>
              <a:ext cx="646333" cy="369332"/>
            </a:xfrm>
            <a:prstGeom prst="rect">
              <a:avLst/>
            </a:prstGeom>
            <a:noFill/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FFCC00">
                        <a:alpha val="43000"/>
                      </a:srgbClr>
                    </a:outerShdw>
                  </a:effectLst>
                </a:rPr>
                <a:t>CTA</a:t>
              </a:r>
              <a:endParaRPr kumimoji="1" lang="ja-JP" alt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FFCC00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11" name="テキスト ボックス 10"/>
          <p:cNvSpPr txBox="1"/>
          <p:nvPr/>
        </p:nvSpPr>
        <p:spPr>
          <a:xfrm>
            <a:off x="2667000" y="4114803"/>
            <a:ext cx="1429152" cy="369300"/>
          </a:xfrm>
          <a:prstGeom prst="rect">
            <a:avLst/>
          </a:prstGeom>
          <a:noFill/>
        </p:spPr>
        <p:txBody>
          <a:bodyPr wrap="none" lIns="91405" tIns="45704" rIns="91405" bIns="45704" rtlCol="0">
            <a:spAutoFit/>
          </a:bodyPr>
          <a:lstStyle/>
          <a:p>
            <a:r>
              <a:rPr kumimoji="1" lang="en-US" altLang="ja-JP" dirty="0" smtClean="0">
                <a:solidFill>
                  <a:srgbClr val="000000"/>
                </a:solidFill>
              </a:rPr>
              <a:t>Synchrotron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638807" y="4419606"/>
            <a:ext cx="1891042" cy="369300"/>
          </a:xfrm>
          <a:prstGeom prst="rect">
            <a:avLst/>
          </a:prstGeom>
          <a:noFill/>
        </p:spPr>
        <p:txBody>
          <a:bodyPr wrap="none" lIns="91405" tIns="45704" rIns="91405" bIns="45704" rtlCol="0">
            <a:spAutoFit/>
          </a:bodyPr>
          <a:lstStyle/>
          <a:p>
            <a:r>
              <a:rPr kumimoji="1" lang="en-US" altLang="ja-JP" dirty="0" smtClean="0">
                <a:solidFill>
                  <a:srgbClr val="000000"/>
                </a:solidFill>
              </a:rPr>
              <a:t>Inverse </a:t>
            </a:r>
            <a:r>
              <a:rPr kumimoji="1" lang="en-US" altLang="ja-JP" dirty="0" err="1" smtClean="0">
                <a:solidFill>
                  <a:srgbClr val="000000"/>
                </a:solidFill>
              </a:rPr>
              <a:t>compton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altLang="ja-JP" dirty="0" smtClean="0">
                <a:cs typeface="+mj-cs"/>
              </a:rPr>
              <a:t>Crab Nebula spectrum</a:t>
            </a:r>
            <a:br>
              <a:rPr lang="en-US" altLang="ja-JP" dirty="0" smtClean="0">
                <a:cs typeface="+mj-cs"/>
              </a:rPr>
            </a:br>
            <a:r>
              <a:rPr lang="en-US" altLang="ja-JP" dirty="0" smtClean="0">
                <a:cs typeface="+mj-cs"/>
              </a:rPr>
              <a:t>Fermi and MAGIC-Stereo</a:t>
            </a:r>
            <a:endParaRPr lang="en-US" altLang="ja-JP" dirty="0">
              <a:cs typeface="+mj-cs"/>
            </a:endParaRPr>
          </a:p>
        </p:txBody>
      </p:sp>
      <p:sp>
        <p:nvSpPr>
          <p:cNvPr id="13" name="コンテンツ プレースホルダ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20457" indent="-383894">
              <a:defRPr/>
            </a:pPr>
            <a:endParaRPr lang="ja-JP" altLang="en-US" dirty="0">
              <a:cs typeface="+mn-cs"/>
            </a:endParaRPr>
          </a:p>
        </p:txBody>
      </p:sp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2301054" y="1125732"/>
            <a:ext cx="5459851" cy="7341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prstShdw prst="shdw18" dist="17961" dir="13500000">
              <a:schemeClr val="bg2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lIns="91403" tIns="45700" rIns="91403" bIns="45700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sz="1700" dirty="0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413425" y="1412196"/>
            <a:ext cx="9163013" cy="5257224"/>
            <a:chOff x="0" y="0"/>
            <a:chExt cx="6432" cy="4192"/>
          </a:xfrm>
        </p:grpSpPr>
        <p:pic>
          <p:nvPicPr>
            <p:cNvPr id="95240" name="Picture 1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" y="40"/>
              <a:ext cx="6352" cy="410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95241" name="Picture 15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6432" cy="4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95238" name="Line 16"/>
          <p:cNvSpPr>
            <a:spLocks noChangeShapeType="1"/>
          </p:cNvSpPr>
          <p:nvPr/>
        </p:nvSpPr>
        <p:spPr bwMode="auto">
          <a:xfrm>
            <a:off x="6201365" y="3788887"/>
            <a:ext cx="0" cy="863728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 type="triangle" w="med" len="med"/>
            <a:tailEnd/>
          </a:ln>
        </p:spPr>
        <p:txBody>
          <a:bodyPr lIns="91403" tIns="45700" rIns="91403" bIns="45700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95239" name="Text Box 17"/>
          <p:cNvSpPr txBox="1">
            <a:spLocks noChangeArrowheads="1"/>
          </p:cNvSpPr>
          <p:nvPr/>
        </p:nvSpPr>
        <p:spPr bwMode="auto">
          <a:xfrm>
            <a:off x="5433973" y="4652620"/>
            <a:ext cx="1929084" cy="61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3" tIns="45700" rIns="91403" bIns="45700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700" dirty="0">
                <a:solidFill>
                  <a:schemeClr val="bg1"/>
                </a:solidFill>
              </a:rPr>
              <a:t>Smaller error bars</a:t>
            </a:r>
          </a:p>
          <a:p>
            <a:pPr algn="ctr"/>
            <a:r>
              <a:rPr lang="en-US" altLang="ja-JP" sz="1700" dirty="0">
                <a:solidFill>
                  <a:schemeClr val="bg1"/>
                </a:solidFill>
              </a:rPr>
              <a:t>in only 3.5 hours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62589" y="1322409"/>
            <a:ext cx="3890169" cy="539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タイトル 7"/>
          <p:cNvSpPr>
            <a:spLocks noGrp="1"/>
          </p:cNvSpPr>
          <p:nvPr>
            <p:ph type="title"/>
          </p:nvPr>
        </p:nvSpPr>
        <p:spPr>
          <a:xfrm>
            <a:off x="1371600" y="2"/>
            <a:ext cx="8534400" cy="1143000"/>
          </a:xfrm>
        </p:spPr>
        <p:txBody>
          <a:bodyPr>
            <a:normAutofit/>
          </a:bodyPr>
          <a:lstStyle/>
          <a:p>
            <a:r>
              <a:rPr lang="en-US" altLang="ja-JP" sz="4800" dirty="0" smtClean="0"/>
              <a:t>Pulsar Study</a:t>
            </a:r>
            <a:endParaRPr lang="ja-JP" altLang="en-US" sz="4800" dirty="0" smtClean="0"/>
          </a:p>
        </p:txBody>
      </p:sp>
      <p:sp>
        <p:nvSpPr>
          <p:cNvPr id="37893" name="テキスト ボックス 8"/>
          <p:cNvSpPr txBox="1">
            <a:spLocks noChangeArrowheads="1"/>
          </p:cNvSpPr>
          <p:nvPr/>
        </p:nvSpPr>
        <p:spPr bwMode="auto">
          <a:xfrm>
            <a:off x="304420" y="1285890"/>
            <a:ext cx="4662464" cy="36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9" tIns="45698" rIns="91389" bIns="45698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FFC000"/>
                </a:solidFill>
              </a:rPr>
              <a:t>MAGIC result: Published in Science in 2008</a:t>
            </a:r>
            <a:endParaRPr lang="ja-JP" altLang="en-US">
              <a:solidFill>
                <a:srgbClr val="FFC000"/>
              </a:solidFill>
            </a:endParaRPr>
          </a:p>
        </p:txBody>
      </p:sp>
      <p:pic>
        <p:nvPicPr>
          <p:cNvPr id="378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59" y="3436961"/>
            <a:ext cx="4204891" cy="327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5" name="テキスト ボックス 9"/>
          <p:cNvSpPr txBox="1">
            <a:spLocks noChangeArrowheads="1"/>
          </p:cNvSpPr>
          <p:nvPr/>
        </p:nvSpPr>
        <p:spPr bwMode="auto">
          <a:xfrm>
            <a:off x="309581" y="1714507"/>
            <a:ext cx="4765257" cy="175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9" tIns="45698" rIns="91389" bIns="45698">
            <a:prstTxWarp prst="textNoShape">
              <a:avLst/>
            </a:prstTxWarp>
            <a:spAutoFit/>
          </a:bodyPr>
          <a:lstStyle/>
          <a:p>
            <a:r>
              <a:rPr lang="en-US" altLang="ja-JP" dirty="0"/>
              <a:t>By measuring the spectrum around cutoff</a:t>
            </a:r>
          </a:p>
          <a:p>
            <a:r>
              <a:rPr lang="en-US" altLang="ja-JP" dirty="0"/>
              <a:t>or at high energies is important to distinguish</a:t>
            </a:r>
          </a:p>
          <a:p>
            <a:r>
              <a:rPr lang="en-US" altLang="ja-JP" dirty="0"/>
              <a:t>the emission model</a:t>
            </a:r>
          </a:p>
          <a:p>
            <a:endParaRPr lang="en-US" altLang="ja-JP" dirty="0"/>
          </a:p>
          <a:p>
            <a:r>
              <a:rPr lang="en-US" altLang="ja-JP" dirty="0"/>
              <a:t>Polar cap: double exponent</a:t>
            </a:r>
          </a:p>
          <a:p>
            <a:r>
              <a:rPr lang="en-US" altLang="ja-JP" dirty="0"/>
              <a:t>Outer gap: simple exponent</a:t>
            </a:r>
            <a:endParaRPr lang="ja-JP" altLang="en-US" dirty="0"/>
          </a:p>
        </p:txBody>
      </p:sp>
      <p:sp>
        <p:nvSpPr>
          <p:cNvPr id="7" name="下矢印 6"/>
          <p:cNvSpPr/>
          <p:nvPr/>
        </p:nvSpPr>
        <p:spPr>
          <a:xfrm>
            <a:off x="3810000" y="4343402"/>
            <a:ext cx="330200" cy="762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5" tIns="45704" rIns="91405" bIns="45704"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71600" y="0"/>
            <a:ext cx="8534400" cy="1143000"/>
          </a:xfrm>
        </p:spPr>
        <p:txBody>
          <a:bodyPr/>
          <a:lstStyle/>
          <a:p>
            <a:r>
              <a:rPr lang="ja-JP" altLang="en-US" dirty="0" smtClean="0"/>
              <a:t>　</a:t>
            </a:r>
            <a:r>
              <a:rPr lang="en-US" altLang="ja-JP" dirty="0" smtClean="0"/>
              <a:t>Crab Pulsar</a:t>
            </a:r>
            <a:endParaRPr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9" y="1600211"/>
            <a:ext cx="7302500" cy="4724669"/>
          </a:xfrm>
          <a:prstGeom prst="rect">
            <a:avLst/>
          </a:prstGeom>
        </p:spPr>
      </p:pic>
      <p:grpSp>
        <p:nvGrpSpPr>
          <p:cNvPr id="4" name="図形グループ 3"/>
          <p:cNvGrpSpPr/>
          <p:nvPr/>
        </p:nvGrpSpPr>
        <p:grpSpPr>
          <a:xfrm>
            <a:off x="7086609" y="5867418"/>
            <a:ext cx="2381105" cy="685799"/>
            <a:chOff x="6019800" y="5562602"/>
            <a:chExt cx="2381105" cy="685799"/>
          </a:xfrm>
        </p:grpSpPr>
        <p:cxnSp>
          <p:nvCxnSpPr>
            <p:cNvPr id="5" name="直線コネクタ 4"/>
            <p:cNvCxnSpPr/>
            <p:nvPr/>
          </p:nvCxnSpPr>
          <p:spPr>
            <a:xfrm>
              <a:off x="6019800" y="5562602"/>
              <a:ext cx="1219200" cy="685799"/>
            </a:xfrm>
            <a:prstGeom prst="straightConnector1">
              <a:avLst/>
            </a:prstGeom>
            <a:ln w="101600"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テキスト ボックス 5"/>
            <p:cNvSpPr txBox="1"/>
            <p:nvPr/>
          </p:nvSpPr>
          <p:spPr>
            <a:xfrm rot="1859755">
              <a:off x="6220237" y="5827435"/>
              <a:ext cx="2180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1"/>
                  </a:solidFill>
                </a:rPr>
                <a:t>CTA</a:t>
              </a:r>
              <a:r>
                <a:rPr kumimoji="1" lang="ja-JP" altLang="en-US" dirty="0" smtClean="0">
                  <a:solidFill>
                    <a:schemeClr val="bg1"/>
                  </a:solidFill>
                </a:rPr>
                <a:t>　</a:t>
              </a:r>
              <a:r>
                <a:rPr kumimoji="1" lang="en-US" altLang="ja-JP" b="1" dirty="0" smtClean="0">
                  <a:solidFill>
                    <a:schemeClr val="bg1"/>
                  </a:solidFill>
                </a:rPr>
                <a:t>Extrapolated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テキスト ボックス 8"/>
          <p:cNvSpPr txBox="1"/>
          <p:nvPr/>
        </p:nvSpPr>
        <p:spPr>
          <a:xfrm>
            <a:off x="1143000" y="1154678"/>
            <a:ext cx="8001000" cy="369300"/>
          </a:xfrm>
          <a:prstGeom prst="rect">
            <a:avLst/>
          </a:prstGeom>
          <a:noFill/>
        </p:spPr>
        <p:txBody>
          <a:bodyPr wrap="square" lIns="91405" tIns="45704" rIns="91405" bIns="45704" rtlCol="0">
            <a:spAutoFit/>
          </a:bodyPr>
          <a:lstStyle/>
          <a:p>
            <a:r>
              <a:rPr kumimoji="1" lang="en-US" altLang="ja-JP" dirty="0" smtClean="0"/>
              <a:t>Cut off </a:t>
            </a:r>
            <a:r>
              <a:rPr lang="en-US" altLang="ja-JP" dirty="0" smtClean="0"/>
              <a:t>feature of </a:t>
            </a:r>
            <a:r>
              <a:rPr kumimoji="1" lang="en-US" altLang="ja-JP" dirty="0" smtClean="0"/>
              <a:t>Spectrum: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Exponent</a:t>
            </a:r>
            <a:r>
              <a:rPr lang="en-US" altLang="ja-JP" dirty="0" smtClean="0"/>
              <a:t> </a:t>
            </a:r>
            <a:r>
              <a:rPr kumimoji="1" lang="en-US" altLang="ja-JP" dirty="0" smtClean="0"/>
              <a:t>or Power-Law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 flipH="1">
            <a:off x="8077200" y="3657600"/>
            <a:ext cx="91438" cy="1600200"/>
          </a:xfrm>
          <a:prstGeom prst="rect">
            <a:avLst/>
          </a:prstGeom>
          <a:solidFill>
            <a:srgbClr val="0000FF">
              <a:alpha val="50000"/>
            </a:srgbClr>
          </a:solidFill>
          <a:ln>
            <a:solidFill>
              <a:srgbClr val="0000FF">
                <a:alpha val="5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5" tIns="45704" rIns="91405" bIns="45704"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二等辺三角形 7"/>
          <p:cNvSpPr/>
          <p:nvPr/>
        </p:nvSpPr>
        <p:spPr>
          <a:xfrm>
            <a:off x="8001005" y="4114800"/>
            <a:ext cx="228600" cy="228600"/>
          </a:xfrm>
          <a:prstGeom prst="triangle">
            <a:avLst/>
          </a:prstGeom>
          <a:solidFill>
            <a:srgbClr val="0000FF"/>
          </a:solidFill>
          <a:ln>
            <a:solidFill>
              <a:schemeClr val="bg1"/>
            </a:solidFill>
          </a:ln>
          <a:effectLst>
            <a:glow rad="70000">
              <a:srgbClr val="0000FF">
                <a:alpha val="50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5" tIns="45704" rIns="91405" bIns="45704"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610607" y="4038605"/>
            <a:ext cx="941225" cy="369300"/>
          </a:xfrm>
          <a:prstGeom prst="rect">
            <a:avLst/>
          </a:prstGeom>
          <a:noFill/>
        </p:spPr>
        <p:txBody>
          <a:bodyPr wrap="none" lIns="91405" tIns="45704" rIns="91405" bIns="45704" rtlCol="0">
            <a:spAutoFit/>
          </a:bodyPr>
          <a:lstStyle/>
          <a:p>
            <a:r>
              <a:rPr kumimoji="1" lang="en-US" altLang="ja-JP" dirty="0" smtClean="0"/>
              <a:t>MAGIC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029219" y="2983468"/>
            <a:ext cx="774413" cy="369300"/>
          </a:xfrm>
          <a:prstGeom prst="rect">
            <a:avLst/>
          </a:prstGeom>
          <a:noFill/>
        </p:spPr>
        <p:txBody>
          <a:bodyPr wrap="none" lIns="91405" tIns="45704" rIns="91405" bIns="45704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Fermi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791216" y="2297668"/>
            <a:ext cx="979772" cy="369300"/>
          </a:xfrm>
          <a:prstGeom prst="rect">
            <a:avLst/>
          </a:prstGeom>
          <a:noFill/>
        </p:spPr>
        <p:txBody>
          <a:bodyPr wrap="none" lIns="91405" tIns="45704" rIns="91405" bIns="45704" rtlCol="0">
            <a:spAutoFit/>
          </a:bodyPr>
          <a:lstStyle/>
          <a:p>
            <a:r>
              <a:rPr kumimoji="1" lang="en-US" altLang="ja-JP" dirty="0" smtClean="0">
                <a:solidFill>
                  <a:srgbClr val="00CC00"/>
                </a:solidFill>
              </a:rPr>
              <a:t>EGRET</a:t>
            </a:r>
            <a:endParaRPr kumimoji="1" lang="ja-JP" altLang="en-US" dirty="0">
              <a:solidFill>
                <a:srgbClr val="00C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8134350" cy="1143000"/>
          </a:xfrm>
        </p:spPr>
        <p:txBody>
          <a:bodyPr lIns="0" tIns="0" rIns="0" bIns="0"/>
          <a:lstStyle/>
          <a:p>
            <a:r>
              <a:rPr lang="en-GB" dirty="0"/>
              <a:t>VHE Instruments</a:t>
            </a:r>
            <a:endParaRPr lang="en-US" altLang="ja-JP" dirty="0"/>
          </a:p>
        </p:txBody>
      </p:sp>
      <p:pic>
        <p:nvPicPr>
          <p:cNvPr id="1389571" name="Picture 41" descr="earth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3527" y="1941554"/>
            <a:ext cx="9152731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9572" name="Text Box 42"/>
          <p:cNvSpPr txBox="1">
            <a:spLocks noChangeArrowheads="1"/>
          </p:cNvSpPr>
          <p:nvPr/>
        </p:nvSpPr>
        <p:spPr bwMode="auto">
          <a:xfrm>
            <a:off x="2638175" y="3114698"/>
            <a:ext cx="695239" cy="246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5" tIns="45704" rIns="91405" bIns="45704">
            <a:spAutoFit/>
          </a:bodyPr>
          <a:lstStyle/>
          <a:p>
            <a:pPr eaLnBrk="0" hangingPunct="0"/>
            <a:r>
              <a:rPr kumimoji="0" lang="en-US" altLang="ja-JP" sz="1000" b="1" dirty="0">
                <a:solidFill>
                  <a:srgbClr val="FFFF00"/>
                </a:solidFill>
                <a:latin typeface="Textile" charset="0"/>
              </a:rPr>
              <a:t>STACEE</a:t>
            </a:r>
          </a:p>
        </p:txBody>
      </p:sp>
      <p:sp>
        <p:nvSpPr>
          <p:cNvPr id="1389573" name="Line 43"/>
          <p:cNvSpPr>
            <a:spLocks noChangeShapeType="1"/>
          </p:cNvSpPr>
          <p:nvPr/>
        </p:nvSpPr>
        <p:spPr bwMode="auto">
          <a:xfrm flipH="1" flipV="1">
            <a:off x="2261532" y="3201988"/>
            <a:ext cx="371475" cy="381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lIns="91405" tIns="45704" rIns="91405" bIns="45704"/>
          <a:lstStyle/>
          <a:p>
            <a:endParaRPr lang="ja-JP" altLang="en-US"/>
          </a:p>
        </p:txBody>
      </p:sp>
      <p:sp>
        <p:nvSpPr>
          <p:cNvPr id="1389574" name="Text Box 44"/>
          <p:cNvSpPr txBox="1">
            <a:spLocks noChangeArrowheads="1"/>
          </p:cNvSpPr>
          <p:nvPr/>
        </p:nvSpPr>
        <p:spPr bwMode="auto">
          <a:xfrm>
            <a:off x="1000933" y="2922612"/>
            <a:ext cx="790105" cy="246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5" tIns="45704" rIns="91405" bIns="45704">
            <a:spAutoFit/>
          </a:bodyPr>
          <a:lstStyle/>
          <a:p>
            <a:pPr eaLnBrk="0" hangingPunct="0"/>
            <a:r>
              <a:rPr kumimoji="0" lang="en-US" altLang="ja-JP" sz="1000" b="1" dirty="0">
                <a:solidFill>
                  <a:srgbClr val="FFFF00"/>
                </a:solidFill>
                <a:latin typeface="Textile" charset="0"/>
              </a:rPr>
              <a:t>MILAGRO</a:t>
            </a:r>
          </a:p>
        </p:txBody>
      </p:sp>
      <p:sp>
        <p:nvSpPr>
          <p:cNvPr id="1389575" name="Line 45"/>
          <p:cNvSpPr>
            <a:spLocks noChangeShapeType="1"/>
          </p:cNvSpPr>
          <p:nvPr/>
        </p:nvSpPr>
        <p:spPr bwMode="auto">
          <a:xfrm>
            <a:off x="1829869" y="3030574"/>
            <a:ext cx="349118" cy="16668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lIns="91405" tIns="45704" rIns="91405" bIns="45704"/>
          <a:lstStyle/>
          <a:p>
            <a:endParaRPr lang="ja-JP" altLang="en-US"/>
          </a:p>
        </p:txBody>
      </p:sp>
      <p:sp>
        <p:nvSpPr>
          <p:cNvPr id="1389576" name="Text Box 46"/>
          <p:cNvSpPr txBox="1">
            <a:spLocks noChangeArrowheads="1"/>
          </p:cNvSpPr>
          <p:nvPr/>
        </p:nvSpPr>
        <p:spPr bwMode="auto">
          <a:xfrm>
            <a:off x="7159325" y="2636852"/>
            <a:ext cx="861488" cy="400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5" tIns="45704" rIns="91405" bIns="45704">
            <a:spAutoFit/>
          </a:bodyPr>
          <a:lstStyle/>
          <a:p>
            <a:pPr algn="ctr" eaLnBrk="0" hangingPunct="0"/>
            <a:r>
              <a:rPr kumimoji="0" lang="en-US" altLang="ja-JP" sz="1000" b="1" dirty="0">
                <a:solidFill>
                  <a:srgbClr val="FFFF00"/>
                </a:solidFill>
                <a:latin typeface="Textile" charset="0"/>
              </a:rPr>
              <a:t>TIBET</a:t>
            </a:r>
          </a:p>
          <a:p>
            <a:pPr algn="ctr" eaLnBrk="0" hangingPunct="0"/>
            <a:r>
              <a:rPr kumimoji="0" lang="en-US" altLang="ja-JP" sz="1000" b="1" dirty="0">
                <a:solidFill>
                  <a:srgbClr val="FFFF00"/>
                </a:solidFill>
                <a:latin typeface="Textile" charset="0"/>
              </a:rPr>
              <a:t>ARGO-YBJ</a:t>
            </a:r>
          </a:p>
        </p:txBody>
      </p:sp>
      <p:sp>
        <p:nvSpPr>
          <p:cNvPr id="1389577" name="Text Box 47"/>
          <p:cNvSpPr txBox="1">
            <a:spLocks noChangeArrowheads="1"/>
          </p:cNvSpPr>
          <p:nvPr/>
        </p:nvSpPr>
        <p:spPr bwMode="auto">
          <a:xfrm>
            <a:off x="7481097" y="3552839"/>
            <a:ext cx="524169" cy="246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5" tIns="45704" rIns="91405" bIns="45704">
            <a:spAutoFit/>
          </a:bodyPr>
          <a:lstStyle/>
          <a:p>
            <a:pPr eaLnBrk="0" hangingPunct="0"/>
            <a:r>
              <a:rPr kumimoji="0" lang="en-US" altLang="ja-JP" sz="1000" b="1" dirty="0">
                <a:solidFill>
                  <a:srgbClr val="FFFF00"/>
                </a:solidFill>
                <a:latin typeface="Textile" charset="0"/>
              </a:rPr>
              <a:t>PACT</a:t>
            </a:r>
          </a:p>
        </p:txBody>
      </p:sp>
      <p:sp>
        <p:nvSpPr>
          <p:cNvPr id="1389578" name="Line 48"/>
          <p:cNvSpPr>
            <a:spLocks noChangeShapeType="1"/>
          </p:cNvSpPr>
          <p:nvPr/>
        </p:nvSpPr>
        <p:spPr bwMode="auto">
          <a:xfrm flipH="1">
            <a:off x="7374479" y="3027399"/>
            <a:ext cx="144463" cy="3016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lIns="91405" tIns="45704" rIns="91405" bIns="45704"/>
          <a:lstStyle/>
          <a:p>
            <a:endParaRPr lang="ja-JP" altLang="en-US"/>
          </a:p>
        </p:txBody>
      </p:sp>
      <p:sp>
        <p:nvSpPr>
          <p:cNvPr id="1389579" name="Line 49"/>
          <p:cNvSpPr>
            <a:spLocks noChangeShapeType="1"/>
          </p:cNvSpPr>
          <p:nvPr/>
        </p:nvSpPr>
        <p:spPr bwMode="auto">
          <a:xfrm flipH="1">
            <a:off x="7156054" y="3657600"/>
            <a:ext cx="359436" cy="20638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lIns="91405" tIns="45704" rIns="91405" bIns="45704"/>
          <a:lstStyle/>
          <a:p>
            <a:endParaRPr lang="ja-JP" altLang="en-US"/>
          </a:p>
        </p:txBody>
      </p:sp>
      <p:sp>
        <p:nvSpPr>
          <p:cNvPr id="1389580" name="Line 50"/>
          <p:cNvSpPr>
            <a:spLocks noChangeShapeType="1"/>
          </p:cNvSpPr>
          <p:nvPr/>
        </p:nvSpPr>
        <p:spPr bwMode="auto">
          <a:xfrm flipH="1" flipV="1">
            <a:off x="7107900" y="3819552"/>
            <a:ext cx="325040" cy="1365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lIns="91405" tIns="45704" rIns="91405" bIns="45704"/>
          <a:lstStyle/>
          <a:p>
            <a:endParaRPr lang="ja-JP" altLang="en-US"/>
          </a:p>
        </p:txBody>
      </p:sp>
      <p:sp>
        <p:nvSpPr>
          <p:cNvPr id="1389581" name="Text Box 51"/>
          <p:cNvSpPr txBox="1">
            <a:spLocks noChangeArrowheads="1"/>
          </p:cNvSpPr>
          <p:nvPr/>
        </p:nvSpPr>
        <p:spPr bwMode="auto">
          <a:xfrm>
            <a:off x="7398555" y="3883040"/>
            <a:ext cx="726172" cy="246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5" tIns="45704" rIns="91405" bIns="45704">
            <a:spAutoFit/>
          </a:bodyPr>
          <a:lstStyle/>
          <a:p>
            <a:pPr eaLnBrk="0" hangingPunct="0"/>
            <a:r>
              <a:rPr kumimoji="0" lang="en-US" altLang="ja-JP" sz="1000" b="1" dirty="0">
                <a:solidFill>
                  <a:srgbClr val="FFFF00"/>
                </a:solidFill>
                <a:latin typeface="Textile" charset="0"/>
              </a:rPr>
              <a:t>GRAPES</a:t>
            </a:r>
          </a:p>
        </p:txBody>
      </p:sp>
      <p:sp>
        <p:nvSpPr>
          <p:cNvPr id="1389582" name="Line 52"/>
          <p:cNvSpPr>
            <a:spLocks noChangeShapeType="1"/>
          </p:cNvSpPr>
          <p:nvPr/>
        </p:nvSpPr>
        <p:spPr bwMode="auto">
          <a:xfrm>
            <a:off x="6640116" y="3424258"/>
            <a:ext cx="350838" cy="9048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lIns="91405" tIns="45704" rIns="91405" bIns="45704"/>
          <a:lstStyle/>
          <a:p>
            <a:endParaRPr lang="ja-JP" altLang="en-US"/>
          </a:p>
        </p:txBody>
      </p:sp>
      <p:sp>
        <p:nvSpPr>
          <p:cNvPr id="1389583" name="Text Box 53"/>
          <p:cNvSpPr txBox="1">
            <a:spLocks noChangeArrowheads="1"/>
          </p:cNvSpPr>
          <p:nvPr/>
        </p:nvSpPr>
        <p:spPr bwMode="auto">
          <a:xfrm>
            <a:off x="5988339" y="3276628"/>
            <a:ext cx="645208" cy="246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5" tIns="45704" rIns="91405" bIns="45704">
            <a:spAutoFit/>
          </a:bodyPr>
          <a:lstStyle/>
          <a:p>
            <a:pPr eaLnBrk="0" hangingPunct="0"/>
            <a:r>
              <a:rPr kumimoji="0" lang="en-US" altLang="ja-JP" sz="1000" b="1" dirty="0">
                <a:solidFill>
                  <a:srgbClr val="FFFF00"/>
                </a:solidFill>
                <a:latin typeface="Textile" charset="0"/>
              </a:rPr>
              <a:t>TACTIC</a:t>
            </a:r>
          </a:p>
        </p:txBody>
      </p:sp>
      <p:sp>
        <p:nvSpPr>
          <p:cNvPr id="1389589" name="Text Box 59"/>
          <p:cNvSpPr txBox="1">
            <a:spLocks noChangeArrowheads="1"/>
          </p:cNvSpPr>
          <p:nvPr/>
        </p:nvSpPr>
        <p:spPr bwMode="auto">
          <a:xfrm>
            <a:off x="4870450" y="914402"/>
            <a:ext cx="835787" cy="275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5" tIns="45704" rIns="91405" bIns="45704">
            <a:spAutoFit/>
          </a:bodyPr>
          <a:lstStyle/>
          <a:p>
            <a:pPr eaLnBrk="0" hangingPunct="0"/>
            <a:r>
              <a:rPr kumimoji="0" lang="en-US" altLang="ja-JP" sz="1200" b="1" dirty="0">
                <a:latin typeface="Textile" charset="0"/>
              </a:rPr>
              <a:t>MAGIC</a:t>
            </a:r>
          </a:p>
        </p:txBody>
      </p:sp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1833323" y="5805488"/>
            <a:ext cx="3430985" cy="1035050"/>
            <a:chOff x="1211" y="3672"/>
            <a:chExt cx="1850" cy="562"/>
          </a:xfrm>
        </p:grpSpPr>
        <p:pic>
          <p:nvPicPr>
            <p:cNvPr id="1389591" name="Picture 61" descr="HESS-dark-full"/>
            <p:cNvPicPr>
              <a:picLocks noChangeAspect="1" noChangeArrowheads="1"/>
            </p:cNvPicPr>
            <p:nvPr/>
          </p:nvPicPr>
          <p:blipFill>
            <a:blip r:embed="rId4">
              <a:lum bright="20000" contrast="20000"/>
            </a:blip>
            <a:srcRect l="9448" t="31142" b="31772"/>
            <a:stretch>
              <a:fillRect/>
            </a:stretch>
          </p:blipFill>
          <p:spPr bwMode="auto">
            <a:xfrm>
              <a:off x="1211" y="3676"/>
              <a:ext cx="1850" cy="558"/>
            </a:xfrm>
            <a:prstGeom prst="rect">
              <a:avLst/>
            </a:prstGeom>
            <a:noFill/>
            <a:ln w="38100">
              <a:solidFill>
                <a:srgbClr val="FFCC00"/>
              </a:solidFill>
              <a:miter lim="800000"/>
              <a:headEnd/>
              <a:tailEnd/>
            </a:ln>
          </p:spPr>
        </p:pic>
        <p:sp>
          <p:nvSpPr>
            <p:cNvPr id="1389592" name="Text Box 62"/>
            <p:cNvSpPr txBox="1">
              <a:spLocks noChangeArrowheads="1"/>
            </p:cNvSpPr>
            <p:nvPr/>
          </p:nvSpPr>
          <p:spPr bwMode="auto">
            <a:xfrm>
              <a:off x="2567" y="3672"/>
              <a:ext cx="326" cy="15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ja-JP" sz="1200" b="1" dirty="0">
                  <a:latin typeface="Textile" charset="0"/>
                </a:rPr>
                <a:t>HESS</a:t>
              </a:r>
            </a:p>
          </p:txBody>
        </p:sp>
      </p:grpSp>
      <p:grpSp>
        <p:nvGrpSpPr>
          <p:cNvPr id="3" name="Group 63"/>
          <p:cNvGrpSpPr>
            <a:grpSpLocks/>
          </p:cNvGrpSpPr>
          <p:nvPr/>
        </p:nvGrpSpPr>
        <p:grpSpPr bwMode="auto">
          <a:xfrm>
            <a:off x="6113874" y="5789678"/>
            <a:ext cx="3429257" cy="1068371"/>
            <a:chOff x="3693" y="3667"/>
            <a:chExt cx="1856" cy="571"/>
          </a:xfrm>
        </p:grpSpPr>
        <p:pic>
          <p:nvPicPr>
            <p:cNvPr id="1389594" name="Picture 64"/>
            <p:cNvPicPr>
              <a:picLocks noChangeAspect="1" noChangeArrowheads="1"/>
            </p:cNvPicPr>
            <p:nvPr/>
          </p:nvPicPr>
          <p:blipFill>
            <a:blip r:embed="rId5" cstate="print"/>
            <a:srcRect l="9377" t="43631" r="7501" b="20361"/>
            <a:stretch>
              <a:fillRect/>
            </a:stretch>
          </p:blipFill>
          <p:spPr bwMode="auto">
            <a:xfrm>
              <a:off x="3693" y="3669"/>
              <a:ext cx="1856" cy="569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sp>
          <p:nvSpPr>
            <p:cNvPr id="1389595" name="Text Box 65"/>
            <p:cNvSpPr txBox="1">
              <a:spLocks noChangeArrowheads="1"/>
            </p:cNvSpPr>
            <p:nvPr/>
          </p:nvSpPr>
          <p:spPr bwMode="auto">
            <a:xfrm>
              <a:off x="3756" y="3667"/>
              <a:ext cx="595" cy="14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ja-JP" sz="1200" b="1" dirty="0">
                  <a:latin typeface="Textile" charset="0"/>
                </a:rPr>
                <a:t>CANGAROO</a:t>
              </a:r>
            </a:p>
          </p:txBody>
        </p:sp>
      </p:grpSp>
      <p:grpSp>
        <p:nvGrpSpPr>
          <p:cNvPr id="4" name="Group 66"/>
          <p:cNvGrpSpPr>
            <a:grpSpLocks/>
          </p:cNvGrpSpPr>
          <p:nvPr/>
        </p:nvGrpSpPr>
        <p:grpSpPr bwMode="auto">
          <a:xfrm>
            <a:off x="7099308" y="927100"/>
            <a:ext cx="2399110" cy="1220788"/>
            <a:chOff x="4128" y="406"/>
            <a:chExt cx="1395" cy="769"/>
          </a:xfrm>
        </p:grpSpPr>
        <p:pic>
          <p:nvPicPr>
            <p:cNvPr id="1389597" name="Picture 67" descr="TibetIII-2002"/>
            <p:cNvPicPr>
              <a:picLocks noChangeAspect="1" noChangeArrowheads="1"/>
            </p:cNvPicPr>
            <p:nvPr/>
          </p:nvPicPr>
          <p:blipFill>
            <a:blip r:embed="rId6"/>
            <a:srcRect t="18797" b="18797"/>
            <a:stretch>
              <a:fillRect/>
            </a:stretch>
          </p:blipFill>
          <p:spPr bwMode="auto">
            <a:xfrm>
              <a:off x="4128" y="596"/>
              <a:ext cx="1395" cy="579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sp>
          <p:nvSpPr>
            <p:cNvPr id="1389598" name="Text Box 68"/>
            <p:cNvSpPr txBox="1">
              <a:spLocks noChangeArrowheads="1"/>
            </p:cNvSpPr>
            <p:nvPr/>
          </p:nvSpPr>
          <p:spPr bwMode="auto">
            <a:xfrm>
              <a:off x="5066" y="406"/>
              <a:ext cx="36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ja-JP" sz="1200" b="1" dirty="0">
                  <a:latin typeface="Textile" charset="0"/>
                </a:rPr>
                <a:t>TIBET</a:t>
              </a:r>
            </a:p>
          </p:txBody>
        </p:sp>
      </p:grpSp>
      <p:grpSp>
        <p:nvGrpSpPr>
          <p:cNvPr id="5" name="Group 69"/>
          <p:cNvGrpSpPr>
            <a:grpSpLocks/>
          </p:cNvGrpSpPr>
          <p:nvPr/>
        </p:nvGrpSpPr>
        <p:grpSpPr bwMode="auto">
          <a:xfrm>
            <a:off x="393836" y="931886"/>
            <a:ext cx="2151459" cy="1444625"/>
            <a:chOff x="229" y="409"/>
            <a:chExt cx="1251" cy="910"/>
          </a:xfrm>
        </p:grpSpPr>
        <p:pic>
          <p:nvPicPr>
            <p:cNvPr id="1389600" name="Picture 70" descr="aerialShot"/>
            <p:cNvPicPr>
              <a:picLocks noChangeAspect="1" noChangeArrowheads="1"/>
            </p:cNvPicPr>
            <p:nvPr/>
          </p:nvPicPr>
          <p:blipFill>
            <a:blip r:embed="rId7"/>
            <a:srcRect l="3473" t="23148" r="3473" b="4630"/>
            <a:stretch>
              <a:fillRect/>
            </a:stretch>
          </p:blipFill>
          <p:spPr bwMode="auto">
            <a:xfrm>
              <a:off x="229" y="596"/>
              <a:ext cx="1251" cy="72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sp>
          <p:nvSpPr>
            <p:cNvPr id="1389601" name="Text Box 71"/>
            <p:cNvSpPr txBox="1">
              <a:spLocks noChangeArrowheads="1"/>
            </p:cNvSpPr>
            <p:nvPr/>
          </p:nvSpPr>
          <p:spPr bwMode="auto">
            <a:xfrm>
              <a:off x="282" y="409"/>
              <a:ext cx="53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ja-JP" sz="1200" b="1" dirty="0">
                  <a:latin typeface="Textile" charset="0"/>
                </a:rPr>
                <a:t>MILAGRO</a:t>
              </a:r>
            </a:p>
          </p:txBody>
        </p:sp>
      </p:grpSp>
      <p:grpSp>
        <p:nvGrpSpPr>
          <p:cNvPr id="6" name="Group 75"/>
          <p:cNvGrpSpPr>
            <a:grpSpLocks/>
          </p:cNvGrpSpPr>
          <p:nvPr/>
        </p:nvGrpSpPr>
        <p:grpSpPr bwMode="auto">
          <a:xfrm>
            <a:off x="6977200" y="4117975"/>
            <a:ext cx="2590006" cy="1030288"/>
            <a:chOff x="4030" y="2416"/>
            <a:chExt cx="1506" cy="649"/>
          </a:xfrm>
        </p:grpSpPr>
        <p:pic>
          <p:nvPicPr>
            <p:cNvPr id="1389606" name="Picture 76" descr="Tactic05"/>
            <p:cNvPicPr>
              <a:picLocks noChangeAspect="1" noChangeArrowheads="1"/>
            </p:cNvPicPr>
            <p:nvPr/>
          </p:nvPicPr>
          <p:blipFill>
            <a:blip r:embed="rId8"/>
            <a:srcRect t="15735" b="18356"/>
            <a:stretch>
              <a:fillRect/>
            </a:stretch>
          </p:blipFill>
          <p:spPr bwMode="auto">
            <a:xfrm>
              <a:off x="4030" y="2416"/>
              <a:ext cx="1506" cy="649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sp>
          <p:nvSpPr>
            <p:cNvPr id="1389607" name="Text Box 77"/>
            <p:cNvSpPr txBox="1">
              <a:spLocks noChangeArrowheads="1"/>
            </p:cNvSpPr>
            <p:nvPr/>
          </p:nvSpPr>
          <p:spPr bwMode="auto">
            <a:xfrm>
              <a:off x="4093" y="2432"/>
              <a:ext cx="429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ja-JP" sz="1200" b="1" dirty="0">
                  <a:latin typeface="Textile" charset="0"/>
                </a:rPr>
                <a:t>TACTIC</a:t>
              </a:r>
            </a:p>
          </p:txBody>
        </p:sp>
      </p:grpSp>
      <p:pic>
        <p:nvPicPr>
          <p:cNvPr id="40" name="図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750" y="3962424"/>
            <a:ext cx="3398308" cy="1027605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41" name="図 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0376" y="1219222"/>
            <a:ext cx="2423639" cy="1331809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2" name="Text Box 59"/>
          <p:cNvSpPr txBox="1">
            <a:spLocks noChangeArrowheads="1"/>
          </p:cNvSpPr>
          <p:nvPr/>
        </p:nvSpPr>
        <p:spPr bwMode="auto">
          <a:xfrm>
            <a:off x="495300" y="3611150"/>
            <a:ext cx="990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5" tIns="45704" rIns="91405" bIns="45704">
            <a:spAutoFit/>
          </a:bodyPr>
          <a:lstStyle/>
          <a:p>
            <a:pPr eaLnBrk="0" hangingPunct="0"/>
            <a:r>
              <a:rPr kumimoji="0" lang="en-US" altLang="ja-JP" sz="1200" b="1" dirty="0" smtClean="0">
                <a:latin typeface="Textile" charset="0"/>
              </a:rPr>
              <a:t>VERTAS</a:t>
            </a:r>
            <a:endParaRPr kumimoji="0" lang="en-US" altLang="ja-JP" sz="1200" b="1" dirty="0">
              <a:latin typeface="Textile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teshima\Pictures\HE Universe\agn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9556" y="0"/>
            <a:ext cx="99851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タイトル 2"/>
          <p:cNvSpPr>
            <a:spLocks noGrp="1"/>
          </p:cNvSpPr>
          <p:nvPr>
            <p:ph type="ctrTitle"/>
          </p:nvPr>
        </p:nvSpPr>
        <p:spPr>
          <a:xfrm>
            <a:off x="533400" y="1905000"/>
            <a:ext cx="8458200" cy="2301240"/>
          </a:xfrm>
        </p:spPr>
        <p:txBody>
          <a:bodyPr>
            <a:noAutofit/>
          </a:bodyPr>
          <a:lstStyle/>
          <a:p>
            <a:r>
              <a:rPr lang="en-US" altLang="ja-JP" sz="6600" dirty="0" smtClean="0"/>
              <a:t>Extragalactic sources</a:t>
            </a:r>
            <a:endParaRPr lang="ja-JP" alt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図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3" y="1295400"/>
            <a:ext cx="5707011" cy="52578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71600" y="2"/>
            <a:ext cx="8121650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Number of extragalactic VHE Sources (45)</a:t>
            </a:r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 rot="16200000">
            <a:off x="3828373" y="3650945"/>
            <a:ext cx="813153" cy="369287"/>
          </a:xfrm>
          <a:prstGeom prst="rect">
            <a:avLst/>
          </a:prstGeom>
          <a:noFill/>
        </p:spPr>
        <p:txBody>
          <a:bodyPr wrap="none" lIns="91389" tIns="45698" rIns="91389" bIns="45698" rtlCol="0">
            <a:spAutoFit/>
          </a:bodyPr>
          <a:lstStyle/>
          <a:p>
            <a:r>
              <a:rPr kumimoji="1" lang="en-US" altLang="ja-JP" dirty="0" smtClean="0"/>
              <a:t>HESS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 rot="16200000">
            <a:off x="4145357" y="3562567"/>
            <a:ext cx="941193" cy="369287"/>
          </a:xfrm>
          <a:prstGeom prst="rect">
            <a:avLst/>
          </a:prstGeom>
          <a:noFill/>
        </p:spPr>
        <p:txBody>
          <a:bodyPr wrap="none" lIns="91389" tIns="45698" rIns="91389" bIns="45698" rtlCol="0">
            <a:spAutoFit/>
          </a:bodyPr>
          <a:lstStyle/>
          <a:p>
            <a:r>
              <a:rPr kumimoji="1" lang="en-US" altLang="ja-JP" dirty="0" smtClean="0"/>
              <a:t>MAGIC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 rot="16200000">
            <a:off x="4401311" y="2736570"/>
            <a:ext cx="1167943" cy="369287"/>
          </a:xfrm>
          <a:prstGeom prst="rect">
            <a:avLst/>
          </a:prstGeom>
          <a:noFill/>
        </p:spPr>
        <p:txBody>
          <a:bodyPr wrap="none" lIns="91389" tIns="45698" rIns="91389" bIns="45698" rtlCol="0">
            <a:spAutoFit/>
          </a:bodyPr>
          <a:lstStyle/>
          <a:p>
            <a:r>
              <a:rPr kumimoji="1" lang="en-US" altLang="ja-JP" dirty="0" smtClean="0"/>
              <a:t>VERITAS</a:t>
            </a:r>
            <a:endParaRPr kumimoji="1" lang="ja-JP" altLang="en-US" dirty="0"/>
          </a:p>
        </p:txBody>
      </p:sp>
      <p:grpSp>
        <p:nvGrpSpPr>
          <p:cNvPr id="3" name="Group 60"/>
          <p:cNvGrpSpPr>
            <a:grpSpLocks/>
          </p:cNvGrpSpPr>
          <p:nvPr/>
        </p:nvGrpSpPr>
        <p:grpSpPr bwMode="auto">
          <a:xfrm>
            <a:off x="6392490" y="1371600"/>
            <a:ext cx="3430985" cy="1035050"/>
            <a:chOff x="1211" y="3672"/>
            <a:chExt cx="1850" cy="562"/>
          </a:xfrm>
        </p:grpSpPr>
        <p:pic>
          <p:nvPicPr>
            <p:cNvPr id="12" name="Picture 61" descr="HESS-dark-full"/>
            <p:cNvPicPr>
              <a:picLocks noChangeAspect="1" noChangeArrowheads="1"/>
            </p:cNvPicPr>
            <p:nvPr/>
          </p:nvPicPr>
          <p:blipFill>
            <a:blip r:embed="rId3">
              <a:lum bright="20000" contrast="20000"/>
            </a:blip>
            <a:srcRect l="9448" t="31142" b="31772"/>
            <a:stretch>
              <a:fillRect/>
            </a:stretch>
          </p:blipFill>
          <p:spPr bwMode="auto">
            <a:xfrm>
              <a:off x="1211" y="3676"/>
              <a:ext cx="1850" cy="558"/>
            </a:xfrm>
            <a:prstGeom prst="rect">
              <a:avLst/>
            </a:prstGeom>
            <a:noFill/>
            <a:ln w="25400">
              <a:solidFill>
                <a:srgbClr val="FFCC00"/>
              </a:solidFill>
              <a:miter lim="800000"/>
              <a:headEnd/>
              <a:tailEnd/>
            </a:ln>
          </p:spPr>
        </p:pic>
        <p:sp>
          <p:nvSpPr>
            <p:cNvPr id="13" name="Text Box 62"/>
            <p:cNvSpPr txBox="1">
              <a:spLocks noChangeArrowheads="1"/>
            </p:cNvSpPr>
            <p:nvPr/>
          </p:nvSpPr>
          <p:spPr bwMode="auto">
            <a:xfrm>
              <a:off x="1236" y="3672"/>
              <a:ext cx="363" cy="16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ja-JP" sz="1400" b="1" dirty="0">
                  <a:latin typeface="Textile" charset="0"/>
                </a:rPr>
                <a:t>HESS</a:t>
              </a:r>
            </a:p>
          </p:txBody>
        </p:sp>
      </p:grpSp>
      <p:pic>
        <p:nvPicPr>
          <p:cNvPr id="14" name="図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6172" y="2590814"/>
            <a:ext cx="2839647" cy="1560409"/>
          </a:xfrm>
          <a:prstGeom prst="rect">
            <a:avLst/>
          </a:prstGeom>
          <a:ln w="34925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5142" y="4382612"/>
            <a:ext cx="3398308" cy="1027605"/>
          </a:xfrm>
          <a:prstGeom prst="rect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16" name="テキスト ボックス 15"/>
          <p:cNvSpPr txBox="1"/>
          <p:nvPr/>
        </p:nvSpPr>
        <p:spPr>
          <a:xfrm>
            <a:off x="6739967" y="2590803"/>
            <a:ext cx="773053" cy="307732"/>
          </a:xfrm>
          <a:prstGeom prst="rect">
            <a:avLst/>
          </a:prstGeom>
          <a:noFill/>
        </p:spPr>
        <p:txBody>
          <a:bodyPr wrap="none" lIns="91389" tIns="45698" rIns="91389" bIns="45698" rtlCol="0">
            <a:spAutoFit/>
          </a:bodyPr>
          <a:lstStyle/>
          <a:p>
            <a:r>
              <a:rPr lang="en-US" altLang="ja-JP" sz="1400" dirty="0" smtClean="0"/>
              <a:t>MAGIC</a:t>
            </a:r>
            <a:endParaRPr lang="ja-JP" altLang="en-US" sz="14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438907" y="4343400"/>
            <a:ext cx="952264" cy="307732"/>
          </a:xfrm>
          <a:prstGeom prst="rect">
            <a:avLst/>
          </a:prstGeom>
          <a:noFill/>
        </p:spPr>
        <p:txBody>
          <a:bodyPr wrap="none" lIns="91389" tIns="45698" rIns="91389" bIns="45698" rtlCol="0">
            <a:spAutoFit/>
          </a:bodyPr>
          <a:lstStyle/>
          <a:p>
            <a:r>
              <a:rPr lang="en-US" altLang="ja-JP" sz="1400" dirty="0" smtClean="0"/>
              <a:t>VERITAS</a:t>
            </a:r>
            <a:endParaRPr lang="ja-JP" altLang="en-US" sz="1400" dirty="0"/>
          </a:p>
        </p:txBody>
      </p:sp>
      <p:sp>
        <p:nvSpPr>
          <p:cNvPr id="18" name="テキスト ボックス 17"/>
          <p:cNvSpPr txBox="1"/>
          <p:nvPr/>
        </p:nvSpPr>
        <p:spPr>
          <a:xfrm rot="16200000">
            <a:off x="1199392" y="3688853"/>
            <a:ext cx="1018513" cy="369287"/>
          </a:xfrm>
          <a:prstGeom prst="rect">
            <a:avLst/>
          </a:prstGeom>
          <a:noFill/>
        </p:spPr>
        <p:txBody>
          <a:bodyPr wrap="none" lIns="91389" tIns="45698" rIns="91389" bIns="45698" rtlCol="0">
            <a:spAutoFit/>
          </a:bodyPr>
          <a:lstStyle/>
          <a:p>
            <a:r>
              <a:rPr kumimoji="1" lang="en-US" altLang="ja-JP" dirty="0" smtClean="0"/>
              <a:t>Whipple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 rot="16200000">
            <a:off x="4621820" y="4381538"/>
            <a:ext cx="902646" cy="369287"/>
          </a:xfrm>
          <a:prstGeom prst="rect">
            <a:avLst/>
          </a:prstGeom>
          <a:noFill/>
        </p:spPr>
        <p:txBody>
          <a:bodyPr wrap="none" lIns="91389" tIns="45698" rIns="91389" bIns="45698" rtlCol="0">
            <a:spAutoFit/>
          </a:bodyPr>
          <a:lstStyle/>
          <a:p>
            <a:r>
              <a:rPr kumimoji="1" lang="en-US" altLang="ja-JP" dirty="0" smtClean="0"/>
              <a:t>FERMI</a:t>
            </a:r>
            <a:endParaRPr kumimoji="1" lang="ja-JP" altLang="en-US" dirty="0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6"/>
          <a:srcRect t="2674" b="14708"/>
          <a:stretch>
            <a:fillRect/>
          </a:stretch>
        </p:blipFill>
        <p:spPr>
          <a:xfrm>
            <a:off x="6858021" y="5562600"/>
            <a:ext cx="1317685" cy="1133168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8229619" y="5867405"/>
            <a:ext cx="774413" cy="369300"/>
          </a:xfrm>
          <a:prstGeom prst="rect">
            <a:avLst/>
          </a:prstGeom>
          <a:noFill/>
        </p:spPr>
        <p:txBody>
          <a:bodyPr wrap="none" lIns="91405" tIns="45704" rIns="91405" bIns="45704" rtlCol="0">
            <a:spAutoFit/>
          </a:bodyPr>
          <a:lstStyle/>
          <a:p>
            <a:r>
              <a:rPr kumimoji="1" lang="en-US" altLang="ja-JP" dirty="0" smtClean="0"/>
              <a:t>Fermi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219205" y="5285608"/>
            <a:ext cx="740549" cy="276993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altLang="ja-JP" sz="1200" dirty="0" err="1" smtClean="0">
                <a:solidFill>
                  <a:schemeClr val="bg1"/>
                </a:solidFill>
              </a:rPr>
              <a:t>Mrk</a:t>
            </a:r>
            <a:r>
              <a:rPr lang="en-US" altLang="ja-JP" sz="1200" dirty="0" smtClean="0">
                <a:solidFill>
                  <a:schemeClr val="bg1"/>
                </a:solidFill>
              </a:rPr>
              <a:t> 421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926448" y="5209407"/>
            <a:ext cx="740549" cy="276993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altLang="ja-JP" sz="1200" dirty="0" err="1" smtClean="0">
                <a:solidFill>
                  <a:schemeClr val="bg1"/>
                </a:solidFill>
              </a:rPr>
              <a:t>Mrk</a:t>
            </a:r>
            <a:r>
              <a:rPr lang="en-US" altLang="ja-JP" sz="1200" dirty="0" smtClean="0">
                <a:solidFill>
                  <a:schemeClr val="bg1"/>
                </a:solidFill>
              </a:rPr>
              <a:t> 501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458728" y="5438007"/>
            <a:ext cx="817869" cy="276993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altLang="ja-JP" sz="1200" dirty="0" smtClean="0">
                <a:solidFill>
                  <a:schemeClr val="bg1"/>
                </a:solidFill>
              </a:rPr>
              <a:t>1ES2344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517867" y="4724407"/>
            <a:ext cx="834926" cy="461659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altLang="ja-JP" sz="1200" dirty="0" smtClean="0">
                <a:solidFill>
                  <a:schemeClr val="bg1"/>
                </a:solidFill>
              </a:rPr>
              <a:t>1ES1959</a:t>
            </a:r>
          </a:p>
          <a:p>
            <a:r>
              <a:rPr lang="en-US" altLang="ja-JP" sz="1200" dirty="0" smtClean="0">
                <a:solidFill>
                  <a:schemeClr val="bg1"/>
                </a:solidFill>
              </a:rPr>
              <a:t>PKS2155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935576" y="5029208"/>
            <a:ext cx="484019" cy="276993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altLang="ja-JP" sz="1200" dirty="0" smtClean="0">
                <a:solidFill>
                  <a:schemeClr val="bg1"/>
                </a:solidFill>
              </a:rPr>
              <a:t>M87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391076" y="5209407"/>
            <a:ext cx="723718" cy="276993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altLang="ja-JP" sz="1200" dirty="0" smtClean="0">
                <a:solidFill>
                  <a:schemeClr val="bg1"/>
                </a:solidFill>
              </a:rPr>
              <a:t>1H1426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 rot="16200000">
            <a:off x="2055836" y="3688853"/>
            <a:ext cx="1005438" cy="369287"/>
          </a:xfrm>
          <a:prstGeom prst="rect">
            <a:avLst/>
          </a:prstGeom>
          <a:noFill/>
        </p:spPr>
        <p:txBody>
          <a:bodyPr wrap="none" lIns="91389" tIns="45698" rIns="91389" bIns="45698" rtlCol="0">
            <a:spAutoFit/>
          </a:bodyPr>
          <a:lstStyle/>
          <a:p>
            <a:r>
              <a:rPr kumimoji="1" lang="en-US" altLang="ja-JP" dirty="0" smtClean="0"/>
              <a:t>HEGRA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325963" y="0"/>
            <a:ext cx="8745141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ja-JP" sz="3600" dirty="0"/>
              <a:t>Cosmic Ray accelerator</a:t>
            </a:r>
            <a:br>
              <a:rPr lang="en-US" altLang="ja-JP" sz="3600" dirty="0"/>
            </a:br>
            <a:r>
              <a:rPr lang="en-US" altLang="ja-JP" sz="3600" dirty="0" smtClean="0"/>
              <a:t>Active Galactic Nuclei</a:t>
            </a:r>
            <a:endParaRPr lang="ja-JP" altLang="en-US" sz="3600" dirty="0"/>
          </a:p>
        </p:txBody>
      </p:sp>
      <p:pic>
        <p:nvPicPr>
          <p:cNvPr id="18435" name="Picture 4" descr="stis_m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9" y="3200429"/>
            <a:ext cx="3903362" cy="3508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5791212" y="6324605"/>
            <a:ext cx="1313172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5" tIns="45704" rIns="91405" bIns="45704">
            <a:spAutoFit/>
          </a:bodyPr>
          <a:lstStyle/>
          <a:p>
            <a:r>
              <a:rPr lang="en-US" altLang="ja-JP" dirty="0" smtClean="0"/>
              <a:t>M87 (HST)</a:t>
            </a:r>
            <a:endParaRPr lang="en-US" altLang="ja-JP" dirty="0"/>
          </a:p>
        </p:txBody>
      </p:sp>
      <p:pic>
        <p:nvPicPr>
          <p:cNvPr id="1843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4" y="2143152"/>
            <a:ext cx="4953000" cy="4560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直線矢印コネクタ 9"/>
          <p:cNvCxnSpPr/>
          <p:nvPr/>
        </p:nvCxnSpPr>
        <p:spPr>
          <a:xfrm rot="5400000">
            <a:off x="4515471" y="1616277"/>
            <a:ext cx="642937" cy="696516"/>
          </a:xfrm>
          <a:prstGeom prst="straightConnector1">
            <a:avLst/>
          </a:prstGeom>
          <a:ln w="50800">
            <a:solidFill>
              <a:srgbClr val="FF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1" name="テキスト ボックス 10"/>
          <p:cNvSpPr txBox="1">
            <a:spLocks noChangeArrowheads="1"/>
          </p:cNvSpPr>
          <p:nvPr/>
        </p:nvSpPr>
        <p:spPr bwMode="auto">
          <a:xfrm>
            <a:off x="4643451" y="1143009"/>
            <a:ext cx="1097055" cy="400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5" tIns="45704" rIns="91405" bIns="45704">
            <a:spAutoFit/>
          </a:bodyPr>
          <a:lstStyle/>
          <a:p>
            <a:r>
              <a:rPr lang="en-US" altLang="ja-JP" sz="2000" b="1" dirty="0" err="1">
                <a:solidFill>
                  <a:srgbClr val="FFC000"/>
                </a:solidFill>
              </a:rPr>
              <a:t>Blazars</a:t>
            </a:r>
            <a:endParaRPr lang="ja-JP" altLang="en-US" sz="2000" b="1" dirty="0">
              <a:solidFill>
                <a:srgbClr val="FFC000"/>
              </a:solidFill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 rot="5400000">
            <a:off x="2509243" y="1777016"/>
            <a:ext cx="785812" cy="232172"/>
          </a:xfrm>
          <a:prstGeom prst="straightConnector1">
            <a:avLst/>
          </a:prstGeom>
          <a:ln w="50800">
            <a:solidFill>
              <a:srgbClr val="FF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3" name="テキスト ボックス 14"/>
          <p:cNvSpPr txBox="1">
            <a:spLocks noChangeArrowheads="1"/>
          </p:cNvSpPr>
          <p:nvPr/>
        </p:nvSpPr>
        <p:spPr bwMode="auto">
          <a:xfrm>
            <a:off x="2553913" y="1143009"/>
            <a:ext cx="1224669" cy="400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5" tIns="45704" rIns="91405" bIns="45704">
            <a:spAutoFit/>
          </a:bodyPr>
          <a:lstStyle/>
          <a:p>
            <a:r>
              <a:rPr lang="en-US" altLang="ja-JP" sz="2000" b="1" dirty="0">
                <a:solidFill>
                  <a:srgbClr val="FFC000"/>
                </a:solidFill>
              </a:rPr>
              <a:t>FRI, FRII</a:t>
            </a:r>
            <a:endParaRPr lang="ja-JP" altLang="en-US" sz="2000" b="1" dirty="0">
              <a:solidFill>
                <a:srgbClr val="FFC000"/>
              </a:solidFill>
            </a:endParaRPr>
          </a:p>
        </p:txBody>
      </p:sp>
      <p:sp>
        <p:nvSpPr>
          <p:cNvPr id="18444" name="テキスト ボックス 16"/>
          <p:cNvSpPr txBox="1">
            <a:spLocks noChangeArrowheads="1"/>
          </p:cNvSpPr>
          <p:nvPr/>
        </p:nvSpPr>
        <p:spPr bwMode="auto">
          <a:xfrm>
            <a:off x="464346" y="6107675"/>
            <a:ext cx="2424907" cy="3693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1405" tIns="45704" rIns="91405" bIns="45704">
            <a:spAutoFit/>
          </a:bodyPr>
          <a:lstStyle/>
          <a:p>
            <a:r>
              <a:rPr lang="en-US" altLang="ja-JP" b="1" dirty="0">
                <a:solidFill>
                  <a:srgbClr val="FFC000"/>
                </a:solidFill>
              </a:rPr>
              <a:t>SMBH 10</a:t>
            </a:r>
            <a:r>
              <a:rPr lang="en-US" altLang="ja-JP" b="1" baseline="30000" dirty="0">
                <a:solidFill>
                  <a:srgbClr val="FFC000"/>
                </a:solidFill>
              </a:rPr>
              <a:t>7</a:t>
            </a:r>
            <a:r>
              <a:rPr lang="en-US" altLang="ja-JP" b="1" dirty="0">
                <a:solidFill>
                  <a:srgbClr val="FFC000"/>
                </a:solidFill>
              </a:rPr>
              <a:t>-10</a:t>
            </a:r>
            <a:r>
              <a:rPr lang="en-US" altLang="ja-JP" b="1" baseline="30000" dirty="0">
                <a:solidFill>
                  <a:srgbClr val="FFC000"/>
                </a:solidFill>
              </a:rPr>
              <a:t>10</a:t>
            </a:r>
            <a:r>
              <a:rPr lang="en-US" altLang="ja-JP" b="1" dirty="0">
                <a:solidFill>
                  <a:srgbClr val="FFC000"/>
                </a:solidFill>
              </a:rPr>
              <a:t> M</a:t>
            </a:r>
            <a:r>
              <a:rPr lang="ja-JP" altLang="en-US" b="1" baseline="-25000" dirty="0">
                <a:solidFill>
                  <a:srgbClr val="FFC000"/>
                </a:solidFill>
              </a:rPr>
              <a:t>◎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47668" y="2286003"/>
            <a:ext cx="2102601" cy="369300"/>
          </a:xfrm>
          <a:prstGeom prst="rect">
            <a:avLst/>
          </a:prstGeom>
          <a:noFill/>
        </p:spPr>
        <p:txBody>
          <a:bodyPr wrap="none" lIns="91405" tIns="45704" rIns="91405" bIns="45704" rtlCol="0">
            <a:spAutoFit/>
          </a:bodyPr>
          <a:lstStyle/>
          <a:p>
            <a:r>
              <a:rPr kumimoji="1" lang="en-US" altLang="ja-JP" dirty="0" smtClean="0"/>
              <a:t>Gamma factor </a:t>
            </a:r>
            <a:r>
              <a:rPr lang="en-US" altLang="ja-JP" dirty="0" smtClean="0"/>
              <a:t>~10</a:t>
            </a:r>
            <a:endParaRPr kumimoji="1" lang="ja-JP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Extra-galactic sources</a:t>
            </a:r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04808" y="6324605"/>
            <a:ext cx="7360125" cy="369300"/>
          </a:xfrm>
          <a:prstGeom prst="rect">
            <a:avLst/>
          </a:prstGeom>
          <a:noFill/>
        </p:spPr>
        <p:txBody>
          <a:bodyPr wrap="none" lIns="91405" tIns="45704" rIns="91405" bIns="45704" rtlCol="0">
            <a:spAutoFit/>
          </a:bodyPr>
          <a:lstStyle/>
          <a:p>
            <a:r>
              <a:rPr lang="en-US" altLang="ja-JP" dirty="0" smtClean="0"/>
              <a:t>45 </a:t>
            </a:r>
            <a:r>
              <a:rPr kumimoji="1" lang="en-US" altLang="ja-JP" dirty="0" smtClean="0"/>
              <a:t>sources ( 3 </a:t>
            </a:r>
            <a:r>
              <a:rPr kumimoji="1" lang="en-US" altLang="ja-JP" dirty="0" err="1" smtClean="0"/>
              <a:t>x</a:t>
            </a:r>
            <a:r>
              <a:rPr kumimoji="1" lang="en-US" altLang="ja-JP" dirty="0" smtClean="0"/>
              <a:t> FR-I, </a:t>
            </a:r>
            <a:r>
              <a:rPr lang="en-US" altLang="ja-JP" dirty="0" smtClean="0"/>
              <a:t>2 </a:t>
            </a:r>
            <a:r>
              <a:rPr lang="en-US" altLang="ja-JP" dirty="0" err="1" smtClean="0"/>
              <a:t>x</a:t>
            </a:r>
            <a:r>
              <a:rPr lang="en-US" altLang="ja-JP" dirty="0" smtClean="0"/>
              <a:t> Starburst galaxies, 4 </a:t>
            </a:r>
            <a:r>
              <a:rPr lang="en-US" altLang="ja-JP" dirty="0" err="1" smtClean="0"/>
              <a:t>x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FSRQs</a:t>
            </a:r>
            <a:r>
              <a:rPr lang="en-US" altLang="ja-JP" dirty="0" smtClean="0"/>
              <a:t>, 36 BL </a:t>
            </a:r>
            <a:r>
              <a:rPr lang="en-US" altLang="ja-JP" dirty="0" err="1" smtClean="0"/>
              <a:t>Lacs</a:t>
            </a:r>
            <a:r>
              <a:rPr lang="en-US" altLang="ja-JP" dirty="0" smtClean="0"/>
              <a:t> )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41074"/>
            <a:ext cx="9677400" cy="4554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altLang="ja-JP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PKS 2155</a:t>
            </a:r>
            <a:r>
              <a:rPr lang="en-US" altLang="ja-JP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Symbol" charset="2"/>
              </a:rPr>
              <a:t></a:t>
            </a:r>
            <a:r>
              <a:rPr lang="en-US" altLang="ja-JP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Symbol" charset="2"/>
              </a:rPr>
              <a:t>304</a:t>
            </a:r>
            <a:r>
              <a:rPr lang="en-US" altLang="ja-JP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br>
              <a:rPr lang="en-US" altLang="ja-JP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altLang="ja-JP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Spectral </a:t>
            </a:r>
            <a:r>
              <a:rPr lang="en-US" altLang="ja-JP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Energy Distribution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550" y="1600200"/>
            <a:ext cx="3467100" cy="3810000"/>
          </a:xfrm>
        </p:spPr>
        <p:txBody>
          <a:bodyPr/>
          <a:lstStyle/>
          <a:p>
            <a:r>
              <a:rPr lang="en-US" altLang="ja-JP" dirty="0">
                <a:sym typeface="Symbol" charset="2"/>
              </a:rPr>
              <a:t>Time-averaged SED is well described by a single zone SSC model:</a:t>
            </a:r>
          </a:p>
        </p:txBody>
      </p:sp>
      <p:pic>
        <p:nvPicPr>
          <p:cNvPr id="32772" name="Picture 6" descr="S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16726" y="1503366"/>
            <a:ext cx="6206728" cy="413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Rectangle 9"/>
          <p:cNvSpPr>
            <a:spLocks noChangeArrowheads="1"/>
          </p:cNvSpPr>
          <p:nvPr/>
        </p:nvSpPr>
        <p:spPr bwMode="auto">
          <a:xfrm>
            <a:off x="165100" y="5257800"/>
            <a:ext cx="9575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04" rIns="0" bIns="45704">
            <a:prstTxWarp prst="textNoShape">
              <a:avLst/>
            </a:prstTxWarp>
          </a:bodyPr>
          <a:lstStyle/>
          <a:p>
            <a:pPr marL="342770" indent="-342770" eaLnBrk="0" hangingPunct="0">
              <a:spcBef>
                <a:spcPct val="20000"/>
              </a:spcBef>
              <a:buFontTx/>
              <a:buChar char="•"/>
            </a:pPr>
            <a:endParaRPr lang="ja-JP" altLang="en-US" sz="2000" b="1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774" name="Text Box 20"/>
          <p:cNvSpPr txBox="1">
            <a:spLocks noChangeArrowheads="1"/>
          </p:cNvSpPr>
          <p:nvPr/>
        </p:nvSpPr>
        <p:spPr bwMode="auto">
          <a:xfrm>
            <a:off x="8980776" y="2435438"/>
            <a:ext cx="673499" cy="30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5" tIns="45704" rIns="91405" bIns="45704">
            <a:prstTxWarp prst="textNoShape">
              <a:avLst/>
            </a:prstTxWarp>
            <a:spAutoFit/>
          </a:bodyPr>
          <a:lstStyle/>
          <a:p>
            <a:r>
              <a:rPr lang="en-US" altLang="ja-JP" sz="1400" b="1" dirty="0">
                <a:solidFill>
                  <a:srgbClr val="FF0000"/>
                </a:solidFill>
                <a:latin typeface="Arial" charset="0"/>
              </a:rPr>
              <a:t>HESS</a:t>
            </a:r>
          </a:p>
        </p:txBody>
      </p:sp>
      <p:sp>
        <p:nvSpPr>
          <p:cNvPr id="32775" name="Text Box 21"/>
          <p:cNvSpPr txBox="1">
            <a:spLocks noChangeArrowheads="1"/>
          </p:cNvSpPr>
          <p:nvPr/>
        </p:nvSpPr>
        <p:spPr bwMode="auto">
          <a:xfrm>
            <a:off x="7429517" y="1600207"/>
            <a:ext cx="673499" cy="30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5" tIns="45704" rIns="91405" bIns="45704">
            <a:prstTxWarp prst="textNoShape">
              <a:avLst/>
            </a:prstTxWarp>
            <a:spAutoFit/>
          </a:bodyPr>
          <a:lstStyle/>
          <a:p>
            <a:r>
              <a:rPr lang="en-US" altLang="ja-JP" sz="1400" b="1" dirty="0">
                <a:latin typeface="Arial" charset="0"/>
              </a:rPr>
              <a:t>Fermi</a:t>
            </a:r>
          </a:p>
        </p:txBody>
      </p:sp>
      <p:sp>
        <p:nvSpPr>
          <p:cNvPr id="32776" name="Text Box 22"/>
          <p:cNvSpPr txBox="1">
            <a:spLocks noChangeArrowheads="1"/>
          </p:cNvSpPr>
          <p:nvPr/>
        </p:nvSpPr>
        <p:spPr bwMode="auto">
          <a:xfrm>
            <a:off x="5791200" y="1752604"/>
            <a:ext cx="663417" cy="30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5" tIns="45704" rIns="91405" bIns="45704">
            <a:prstTxWarp prst="textNoShape">
              <a:avLst/>
            </a:prstTxWarp>
            <a:spAutoFit/>
          </a:bodyPr>
          <a:lstStyle/>
          <a:p>
            <a:r>
              <a:rPr lang="en-US" altLang="ja-JP" sz="1400" b="1" dirty="0">
                <a:solidFill>
                  <a:srgbClr val="00CC00"/>
                </a:solidFill>
                <a:latin typeface="Arial" charset="0"/>
              </a:rPr>
              <a:t>RXTE</a:t>
            </a:r>
          </a:p>
        </p:txBody>
      </p:sp>
      <p:sp>
        <p:nvSpPr>
          <p:cNvPr id="32777" name="Text Box 23"/>
          <p:cNvSpPr txBox="1">
            <a:spLocks noChangeArrowheads="1"/>
          </p:cNvSpPr>
          <p:nvPr/>
        </p:nvSpPr>
        <p:spPr bwMode="auto">
          <a:xfrm>
            <a:off x="6313538" y="2054440"/>
            <a:ext cx="620612" cy="30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5" tIns="45704" rIns="91405" bIns="45704">
            <a:prstTxWarp prst="textNoShape">
              <a:avLst/>
            </a:prstTxWarp>
            <a:spAutoFit/>
          </a:bodyPr>
          <a:lstStyle/>
          <a:p>
            <a:r>
              <a:rPr lang="en-US" altLang="ja-JP" sz="1400" b="1" dirty="0">
                <a:solidFill>
                  <a:srgbClr val="0000FF"/>
                </a:solidFill>
                <a:latin typeface="Arial" charset="0"/>
              </a:rPr>
              <a:t>Swift</a:t>
            </a:r>
          </a:p>
        </p:txBody>
      </p:sp>
      <p:sp>
        <p:nvSpPr>
          <p:cNvPr id="32778" name="Text Box 24"/>
          <p:cNvSpPr txBox="1">
            <a:spLocks noChangeArrowheads="1"/>
          </p:cNvSpPr>
          <p:nvPr/>
        </p:nvSpPr>
        <p:spPr bwMode="auto">
          <a:xfrm>
            <a:off x="4435358" y="1749627"/>
            <a:ext cx="697556" cy="30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5" tIns="45704" rIns="91405" bIns="45704">
            <a:prstTxWarp prst="textNoShape">
              <a:avLst/>
            </a:prstTxWarp>
            <a:spAutoFit/>
          </a:bodyPr>
          <a:lstStyle/>
          <a:p>
            <a:r>
              <a:rPr lang="en-US" altLang="ja-JP" sz="1400" b="1" dirty="0">
                <a:solidFill>
                  <a:srgbClr val="FF0000"/>
                </a:solidFill>
                <a:latin typeface="Arial" charset="0"/>
              </a:rPr>
              <a:t>ATOM</a:t>
            </a:r>
          </a:p>
        </p:txBody>
      </p:sp>
      <p:sp>
        <p:nvSpPr>
          <p:cNvPr id="32780" name="Rectangle 29"/>
          <p:cNvSpPr>
            <a:spLocks noChangeArrowheads="1"/>
          </p:cNvSpPr>
          <p:nvPr/>
        </p:nvSpPr>
        <p:spPr bwMode="auto">
          <a:xfrm>
            <a:off x="330200" y="5334002"/>
            <a:ext cx="9245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04" rIns="0" bIns="45704">
            <a:prstTxWarp prst="textNoShape">
              <a:avLst/>
            </a:prstTxWarp>
          </a:bodyPr>
          <a:lstStyle/>
          <a:p>
            <a:pPr marL="342770" indent="-342770" eaLnBrk="0" hangingPunct="0">
              <a:spcBef>
                <a:spcPct val="20000"/>
              </a:spcBef>
              <a:buFontTx/>
              <a:buChar char="•"/>
            </a:pPr>
            <a:endParaRPr lang="ja-JP" altLang="en-US" sz="2000" b="1" dirty="0">
              <a:latin typeface="Arial" charset="0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32781" name="Text Box 30"/>
          <p:cNvSpPr txBox="1">
            <a:spLocks noChangeArrowheads="1"/>
          </p:cNvSpPr>
          <p:nvPr/>
        </p:nvSpPr>
        <p:spPr bwMode="auto">
          <a:xfrm>
            <a:off x="1073150" y="5562621"/>
            <a:ext cx="866775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5" tIns="45704" rIns="91405" bIns="45704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ja-JP" alt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782" name="Rectangle 32"/>
          <p:cNvSpPr>
            <a:spLocks noChangeArrowheads="1"/>
          </p:cNvSpPr>
          <p:nvPr/>
        </p:nvSpPr>
        <p:spPr bwMode="auto">
          <a:xfrm>
            <a:off x="495300" y="5943600"/>
            <a:ext cx="8915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04" rIns="0" bIns="45704">
            <a:prstTxWarp prst="textNoShape">
              <a:avLst/>
            </a:prstTxWarp>
          </a:bodyPr>
          <a:lstStyle/>
          <a:p>
            <a:pPr marL="342770" indent="-342770" eaLnBrk="0" hangingPunct="0">
              <a:spcBef>
                <a:spcPct val="20000"/>
              </a:spcBef>
            </a:pPr>
            <a:r>
              <a:rPr lang="en-US" altLang="ja-JP" sz="2000" b="1" dirty="0" smtClean="0">
                <a:latin typeface="Arial" charset="0"/>
                <a:sym typeface="Symbol" charset="2"/>
              </a:rPr>
              <a:t>     Highest </a:t>
            </a:r>
            <a:r>
              <a:rPr lang="en-US" altLang="ja-JP" sz="2000" b="1" dirty="0">
                <a:latin typeface="Arial" charset="0"/>
                <a:sym typeface="Symbol" charset="2"/>
              </a:rPr>
              <a:t>energy electrons (</a:t>
            </a:r>
            <a:r>
              <a:rPr lang="en-US" altLang="ja-JP" sz="2000" b="1" dirty="0" err="1">
                <a:latin typeface="Arial" charset="0"/>
                <a:sym typeface="Symbol" charset="2"/>
              </a:rPr>
              <a:t></a:t>
            </a:r>
            <a:r>
              <a:rPr lang="en-US" altLang="ja-JP" sz="2000" b="1" baseline="-25000" dirty="0" err="1">
                <a:latin typeface="Arial" charset="0"/>
                <a:sym typeface="Symbol" charset="2"/>
              </a:rPr>
              <a:t>e</a:t>
            </a:r>
            <a:r>
              <a:rPr lang="en-US" altLang="ja-JP" sz="2000" b="1" dirty="0">
                <a:latin typeface="Arial" charset="0"/>
                <a:sym typeface="Symbol" charset="2"/>
              </a:rPr>
              <a:t>&gt;210</a:t>
            </a:r>
            <a:r>
              <a:rPr lang="en-US" altLang="ja-JP" sz="2000" b="1" baseline="30000" dirty="0">
                <a:latin typeface="Arial" charset="0"/>
                <a:sym typeface="Symbol" charset="2"/>
              </a:rPr>
              <a:t>5</a:t>
            </a:r>
            <a:r>
              <a:rPr lang="en-US" altLang="ja-JP" sz="2000" b="1" dirty="0">
                <a:latin typeface="Arial" charset="0"/>
                <a:sym typeface="Symbol" charset="2"/>
              </a:rPr>
              <a:t>) produce the X-ray emission, </a:t>
            </a:r>
            <a:r>
              <a:rPr lang="en-US" altLang="ja-JP" sz="2000" b="1" dirty="0" smtClean="0">
                <a:latin typeface="Arial" charset="0"/>
                <a:sym typeface="Symbol" charset="2"/>
              </a:rPr>
              <a:t>but contribute </a:t>
            </a:r>
            <a:r>
              <a:rPr lang="en-US" altLang="ja-JP" sz="2000" b="1" dirty="0">
                <a:latin typeface="Arial" charset="0"/>
                <a:sym typeface="Symbol" charset="2"/>
              </a:rPr>
              <a:t>relatively little above 0.2 TeV</a:t>
            </a:r>
          </a:p>
          <a:p>
            <a:pPr marL="342770" indent="-342770" eaLnBrk="0" hangingPunct="0">
              <a:spcBef>
                <a:spcPct val="20000"/>
              </a:spcBef>
              <a:buFontTx/>
              <a:buChar char="•"/>
            </a:pPr>
            <a:endParaRPr lang="ja-JP" altLang="en-US" sz="2000" b="1" dirty="0">
              <a:latin typeface="Arial" charset="0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8172249" y="1752604"/>
            <a:ext cx="743104" cy="30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5" tIns="45704" rIns="91405" bIns="45704">
            <a:prstTxWarp prst="textNoShape">
              <a:avLst/>
            </a:prstTxWarp>
            <a:spAutoFit/>
          </a:bodyPr>
          <a:lstStyle/>
          <a:p>
            <a:r>
              <a:rPr lang="en-US" altLang="ja-JP" sz="1400" b="1" dirty="0" smtClean="0">
                <a:solidFill>
                  <a:schemeClr val="bg1"/>
                </a:solidFill>
                <a:latin typeface="Arial" charset="0"/>
              </a:rPr>
              <a:t>FERMI</a:t>
            </a:r>
            <a:endParaRPr lang="en-US" altLang="ja-JP" sz="1400" b="1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447809" y="0"/>
            <a:ext cx="8045450" cy="1143000"/>
          </a:xfrm>
        </p:spPr>
        <p:txBody>
          <a:bodyPr/>
          <a:lstStyle/>
          <a:p>
            <a:r>
              <a:rPr lang="en-US" altLang="ja-JP" dirty="0" smtClean="0"/>
              <a:t>Mrk421 MWL SED</a:t>
            </a:r>
            <a:endParaRPr lang="ja-JP" altLang="en-US" dirty="0"/>
          </a:p>
        </p:txBody>
      </p:sp>
      <p:pic>
        <p:nvPicPr>
          <p:cNvPr id="5" name="図 4" descr="SED_MW.tiff"/>
          <p:cNvPicPr>
            <a:picLocks noChangeAspect="1"/>
          </p:cNvPicPr>
          <p:nvPr/>
        </p:nvPicPr>
        <p:blipFill>
          <a:blip r:embed="rId2"/>
          <a:srcRect t="1398"/>
          <a:stretch>
            <a:fillRect/>
          </a:stretch>
        </p:blipFill>
        <p:spPr>
          <a:xfrm>
            <a:off x="914403" y="1371600"/>
            <a:ext cx="8108950" cy="5244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2"/>
            <a:ext cx="8121650" cy="1143000"/>
          </a:xfrm>
        </p:spPr>
        <p:txBody>
          <a:bodyPr/>
          <a:lstStyle/>
          <a:p>
            <a:pPr eaLnBrk="1" hangingPunct="1"/>
            <a:r>
              <a:rPr lang="en-US" altLang="ja-JP" sz="2800" dirty="0" smtClean="0"/>
              <a:t>EBL (Extragalactic Background Light) </a:t>
            </a:r>
          </a:p>
        </p:txBody>
      </p:sp>
      <p:pic>
        <p:nvPicPr>
          <p:cNvPr id="32771" name="Picture 3" descr="ssc2005-19b1_sm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5429" y="1219200"/>
            <a:ext cx="8918840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 descr="IMG_585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1309" y="2133630"/>
            <a:ext cx="1590807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Oval 5"/>
          <p:cNvSpPr>
            <a:spLocks noChangeArrowheads="1"/>
          </p:cNvSpPr>
          <p:nvPr/>
        </p:nvSpPr>
        <p:spPr bwMode="auto">
          <a:xfrm>
            <a:off x="3456796" y="1457355"/>
            <a:ext cx="3234929" cy="2428875"/>
          </a:xfrm>
          <a:prstGeom prst="ellipse">
            <a:avLst/>
          </a:prstGeom>
          <a:solidFill>
            <a:srgbClr val="FFCC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389" tIns="45698" rIns="91389" bIns="45698" anchor="ctr">
            <a:prstTxWarp prst="textNoShape">
              <a:avLst/>
            </a:prstTxWarp>
          </a:bodyPr>
          <a:lstStyle/>
          <a:p>
            <a:pPr algn="ctr" eaLnBrk="0" hangingPunct="0"/>
            <a:endParaRPr kumimoji="0" lang="en-US" altLang="ja-JP" dirty="0">
              <a:latin typeface="Textile" charset="-128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 rot="1349530">
            <a:off x="4333875" y="1987566"/>
            <a:ext cx="498740" cy="87313"/>
            <a:chOff x="1734" y="2314"/>
            <a:chExt cx="290" cy="55"/>
          </a:xfrm>
        </p:grpSpPr>
        <p:sp>
          <p:nvSpPr>
            <p:cNvPr id="32839" name="Freeform 7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40" name="Freeform 8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41" name="Freeform 9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 rot="2315793">
            <a:off x="5288360" y="1954213"/>
            <a:ext cx="498740" cy="87312"/>
            <a:chOff x="1734" y="2314"/>
            <a:chExt cx="290" cy="55"/>
          </a:xfrm>
        </p:grpSpPr>
        <p:sp>
          <p:nvSpPr>
            <p:cNvPr id="32836" name="Freeform 11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37" name="Freeform 12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38" name="Freeform 13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 rot="-1813193">
            <a:off x="5040710" y="2340003"/>
            <a:ext cx="498740" cy="87313"/>
            <a:chOff x="1734" y="2314"/>
            <a:chExt cx="290" cy="55"/>
          </a:xfrm>
        </p:grpSpPr>
        <p:sp>
          <p:nvSpPr>
            <p:cNvPr id="32833" name="Freeform 15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34" name="Freeform 16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35" name="Freeform 17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 rot="-5643383">
            <a:off x="4795927" y="1708482"/>
            <a:ext cx="460375" cy="94588"/>
            <a:chOff x="1734" y="2314"/>
            <a:chExt cx="290" cy="55"/>
          </a:xfrm>
        </p:grpSpPr>
        <p:sp>
          <p:nvSpPr>
            <p:cNvPr id="32830" name="Freeform 19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31" name="Freeform 20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32" name="Freeform 21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6" name="Group 22"/>
          <p:cNvGrpSpPr>
            <a:grpSpLocks/>
          </p:cNvGrpSpPr>
          <p:nvPr/>
        </p:nvGrpSpPr>
        <p:grpSpPr bwMode="auto">
          <a:xfrm rot="283483">
            <a:off x="3668316" y="3014665"/>
            <a:ext cx="498740" cy="87312"/>
            <a:chOff x="1734" y="2314"/>
            <a:chExt cx="290" cy="55"/>
          </a:xfrm>
        </p:grpSpPr>
        <p:sp>
          <p:nvSpPr>
            <p:cNvPr id="32827" name="Freeform 23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28" name="Freeform 24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29" name="Freeform 25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7" name="Group 26"/>
          <p:cNvGrpSpPr>
            <a:grpSpLocks/>
          </p:cNvGrpSpPr>
          <p:nvPr/>
        </p:nvGrpSpPr>
        <p:grpSpPr bwMode="auto">
          <a:xfrm rot="-1846119">
            <a:off x="4669235" y="3454428"/>
            <a:ext cx="498740" cy="87313"/>
            <a:chOff x="1734" y="2314"/>
            <a:chExt cx="290" cy="55"/>
          </a:xfrm>
        </p:grpSpPr>
        <p:sp>
          <p:nvSpPr>
            <p:cNvPr id="32824" name="Freeform 27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25" name="Freeform 28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26" name="Freeform 29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8" name="Group 30"/>
          <p:cNvGrpSpPr>
            <a:grpSpLocks/>
          </p:cNvGrpSpPr>
          <p:nvPr/>
        </p:nvGrpSpPr>
        <p:grpSpPr bwMode="auto">
          <a:xfrm rot="-3141866">
            <a:off x="5507920" y="3265820"/>
            <a:ext cx="460375" cy="94588"/>
            <a:chOff x="1734" y="2314"/>
            <a:chExt cx="290" cy="55"/>
          </a:xfrm>
        </p:grpSpPr>
        <p:sp>
          <p:nvSpPr>
            <p:cNvPr id="32821" name="Freeform 31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22" name="Freeform 32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23" name="Freeform 33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9" name="Group 34"/>
          <p:cNvGrpSpPr>
            <a:grpSpLocks/>
          </p:cNvGrpSpPr>
          <p:nvPr/>
        </p:nvGrpSpPr>
        <p:grpSpPr bwMode="auto">
          <a:xfrm rot="10370767">
            <a:off x="3833424" y="2197128"/>
            <a:ext cx="498740" cy="87313"/>
            <a:chOff x="1734" y="2314"/>
            <a:chExt cx="290" cy="55"/>
          </a:xfrm>
        </p:grpSpPr>
        <p:sp>
          <p:nvSpPr>
            <p:cNvPr id="32818" name="Freeform 35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19" name="Freeform 36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20" name="Freeform 37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10" name="Group 38"/>
          <p:cNvGrpSpPr>
            <a:grpSpLocks/>
          </p:cNvGrpSpPr>
          <p:nvPr/>
        </p:nvGrpSpPr>
        <p:grpSpPr bwMode="auto">
          <a:xfrm rot="-6715982">
            <a:off x="5941306" y="2322844"/>
            <a:ext cx="460375" cy="94588"/>
            <a:chOff x="1734" y="2314"/>
            <a:chExt cx="290" cy="55"/>
          </a:xfrm>
        </p:grpSpPr>
        <p:sp>
          <p:nvSpPr>
            <p:cNvPr id="32815" name="Freeform 39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16" name="Freeform 40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17" name="Freeform 41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11" name="Group 42"/>
          <p:cNvGrpSpPr>
            <a:grpSpLocks/>
          </p:cNvGrpSpPr>
          <p:nvPr/>
        </p:nvGrpSpPr>
        <p:grpSpPr bwMode="auto">
          <a:xfrm rot="1434008">
            <a:off x="3998524" y="3325815"/>
            <a:ext cx="498740" cy="87312"/>
            <a:chOff x="1734" y="2314"/>
            <a:chExt cx="290" cy="55"/>
          </a:xfrm>
        </p:grpSpPr>
        <p:sp>
          <p:nvSpPr>
            <p:cNvPr id="32812" name="Freeform 43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13" name="Freeform 44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14" name="Freeform 45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12" name="Group 46"/>
          <p:cNvGrpSpPr>
            <a:grpSpLocks/>
          </p:cNvGrpSpPr>
          <p:nvPr/>
        </p:nvGrpSpPr>
        <p:grpSpPr bwMode="auto">
          <a:xfrm rot="-9128478">
            <a:off x="3826537" y="2843215"/>
            <a:ext cx="498740" cy="87312"/>
            <a:chOff x="1734" y="2314"/>
            <a:chExt cx="290" cy="55"/>
          </a:xfrm>
        </p:grpSpPr>
        <p:sp>
          <p:nvSpPr>
            <p:cNvPr id="32809" name="Freeform 47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10" name="Freeform 48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11" name="Freeform 49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13" name="Group 50"/>
          <p:cNvGrpSpPr>
            <a:grpSpLocks/>
          </p:cNvGrpSpPr>
          <p:nvPr/>
        </p:nvGrpSpPr>
        <p:grpSpPr bwMode="auto">
          <a:xfrm rot="7980235">
            <a:off x="4914588" y="2545110"/>
            <a:ext cx="460375" cy="94589"/>
            <a:chOff x="1734" y="2314"/>
            <a:chExt cx="290" cy="55"/>
          </a:xfrm>
        </p:grpSpPr>
        <p:sp>
          <p:nvSpPr>
            <p:cNvPr id="32806" name="Freeform 51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07" name="Freeform 52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08" name="Freeform 53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32786" name="Line 54"/>
          <p:cNvSpPr>
            <a:spLocks noChangeShapeType="1"/>
          </p:cNvSpPr>
          <p:nvPr/>
        </p:nvSpPr>
        <p:spPr bwMode="auto">
          <a:xfrm>
            <a:off x="4932363" y="2743200"/>
            <a:ext cx="460904" cy="698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sm" len="med"/>
          </a:ln>
        </p:spPr>
        <p:txBody>
          <a:bodyPr lIns="91389" tIns="45698" rIns="91389" bIns="45698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2787" name="Line 55"/>
          <p:cNvSpPr>
            <a:spLocks noChangeShapeType="1"/>
          </p:cNvSpPr>
          <p:nvPr/>
        </p:nvSpPr>
        <p:spPr bwMode="auto">
          <a:xfrm>
            <a:off x="4932363" y="2819403"/>
            <a:ext cx="378354" cy="2095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sm" len="med"/>
          </a:ln>
        </p:spPr>
        <p:txBody>
          <a:bodyPr lIns="91389" tIns="45698" rIns="91389" bIns="45698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grpSp>
        <p:nvGrpSpPr>
          <p:cNvPr id="14" name="Group 56"/>
          <p:cNvGrpSpPr>
            <a:grpSpLocks/>
          </p:cNvGrpSpPr>
          <p:nvPr/>
        </p:nvGrpSpPr>
        <p:grpSpPr bwMode="auto">
          <a:xfrm rot="-9128478">
            <a:off x="4466303" y="2335215"/>
            <a:ext cx="498740" cy="87312"/>
            <a:chOff x="1734" y="2314"/>
            <a:chExt cx="290" cy="55"/>
          </a:xfrm>
        </p:grpSpPr>
        <p:sp>
          <p:nvSpPr>
            <p:cNvPr id="32803" name="Freeform 57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04" name="Freeform 58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05" name="Freeform 59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32789" name="Text Box 60"/>
          <p:cNvSpPr txBox="1">
            <a:spLocks noChangeArrowheads="1"/>
          </p:cNvSpPr>
          <p:nvPr/>
        </p:nvSpPr>
        <p:spPr bwMode="auto">
          <a:xfrm>
            <a:off x="5427668" y="2667017"/>
            <a:ext cx="402809" cy="36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9" tIns="45698" rIns="91389" bIns="45698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altLang="ja-JP" dirty="0" err="1">
                <a:latin typeface="Textile" charset="-128"/>
              </a:rPr>
              <a:t>e</a:t>
            </a:r>
            <a:r>
              <a:rPr kumimoji="0" lang="en-US" altLang="ja-JP" baseline="30000" dirty="0">
                <a:latin typeface="Textile" charset="-128"/>
              </a:rPr>
              <a:t>+</a:t>
            </a:r>
          </a:p>
        </p:txBody>
      </p:sp>
      <p:sp>
        <p:nvSpPr>
          <p:cNvPr id="32790" name="Text Box 61"/>
          <p:cNvSpPr txBox="1">
            <a:spLocks noChangeArrowheads="1"/>
          </p:cNvSpPr>
          <p:nvPr/>
        </p:nvSpPr>
        <p:spPr bwMode="auto">
          <a:xfrm>
            <a:off x="5345122" y="2895616"/>
            <a:ext cx="364187" cy="36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9" tIns="45698" rIns="91389" bIns="45698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altLang="ja-JP" dirty="0" err="1">
                <a:latin typeface="Textile" charset="-128"/>
              </a:rPr>
              <a:t>e</a:t>
            </a:r>
            <a:r>
              <a:rPr kumimoji="0" lang="en-US" altLang="ja-JP" baseline="30000" dirty="0">
                <a:latin typeface="Textile" charset="-128"/>
              </a:rPr>
              <a:t>-</a:t>
            </a:r>
          </a:p>
        </p:txBody>
      </p:sp>
      <p:sp>
        <p:nvSpPr>
          <p:cNvPr id="32791" name="Text Box 62"/>
          <p:cNvSpPr txBox="1">
            <a:spLocks noChangeArrowheads="1"/>
          </p:cNvSpPr>
          <p:nvPr/>
        </p:nvSpPr>
        <p:spPr bwMode="auto">
          <a:xfrm>
            <a:off x="5035552" y="1981215"/>
            <a:ext cx="569284" cy="36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9" tIns="45698" rIns="91389" bIns="45698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altLang="ja-JP" dirty="0">
                <a:latin typeface="Textile" charset="-128"/>
                <a:sym typeface="Symbol" charset="2"/>
              </a:rPr>
              <a:t></a:t>
            </a:r>
            <a:r>
              <a:rPr kumimoji="0" lang="en-US" altLang="ja-JP" baseline="-25000" dirty="0">
                <a:latin typeface="Textile" charset="-128"/>
                <a:sym typeface="Symbol" charset="2"/>
              </a:rPr>
              <a:t>EBL</a:t>
            </a:r>
            <a:endParaRPr kumimoji="0" lang="en-US" altLang="ja-JP" baseline="-25000" dirty="0">
              <a:latin typeface="Textile" charset="-128"/>
            </a:endParaRPr>
          </a:p>
        </p:txBody>
      </p:sp>
      <p:sp>
        <p:nvSpPr>
          <p:cNvPr id="32792" name="Text Box 63"/>
          <p:cNvSpPr txBox="1">
            <a:spLocks noChangeArrowheads="1"/>
          </p:cNvSpPr>
          <p:nvPr/>
        </p:nvSpPr>
        <p:spPr bwMode="auto">
          <a:xfrm>
            <a:off x="2806709" y="1981218"/>
            <a:ext cx="735996" cy="461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9" tIns="45698" rIns="91389" bIns="45698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altLang="ja-JP" sz="2400" b="1" dirty="0">
                <a:solidFill>
                  <a:srgbClr val="FFFFFF"/>
                </a:solidFill>
                <a:latin typeface="Textile" charset="-128"/>
                <a:sym typeface="Symbol" charset="2"/>
              </a:rPr>
              <a:t></a:t>
            </a:r>
            <a:r>
              <a:rPr kumimoji="0" lang="en-US" altLang="ja-JP" sz="2400" b="1" baseline="-25000" dirty="0">
                <a:solidFill>
                  <a:srgbClr val="FFFFFF"/>
                </a:solidFill>
                <a:latin typeface="Textile" charset="-128"/>
                <a:sym typeface="Symbol" charset="2"/>
              </a:rPr>
              <a:t>VHE</a:t>
            </a:r>
            <a:endParaRPr kumimoji="0" lang="en-US" altLang="ja-JP" sz="2400" b="1" baseline="-25000" dirty="0">
              <a:solidFill>
                <a:srgbClr val="FFFFFF"/>
              </a:solidFill>
              <a:latin typeface="Textile" charset="-128"/>
            </a:endParaRPr>
          </a:p>
        </p:txBody>
      </p:sp>
      <p:sp>
        <p:nvSpPr>
          <p:cNvPr id="32793" name="Text Box 64"/>
          <p:cNvSpPr txBox="1">
            <a:spLocks noChangeArrowheads="1"/>
          </p:cNvSpPr>
          <p:nvPr/>
        </p:nvSpPr>
        <p:spPr bwMode="auto">
          <a:xfrm>
            <a:off x="7904180" y="1643065"/>
            <a:ext cx="782934" cy="40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9" tIns="45698" rIns="91389" bIns="45698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altLang="ja-JP" sz="2000" b="1" dirty="0">
                <a:solidFill>
                  <a:srgbClr val="FFFFFF"/>
                </a:solidFill>
                <a:latin typeface="Textile" charset="-128"/>
              </a:rPr>
              <a:t>IACT</a:t>
            </a:r>
          </a:p>
        </p:txBody>
      </p:sp>
      <p:sp>
        <p:nvSpPr>
          <p:cNvPr id="32794" name="Text Box 65"/>
          <p:cNvSpPr txBox="1">
            <a:spLocks noChangeArrowheads="1"/>
          </p:cNvSpPr>
          <p:nvPr/>
        </p:nvSpPr>
        <p:spPr bwMode="auto">
          <a:xfrm>
            <a:off x="3281364" y="1143028"/>
            <a:ext cx="4292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9" tIns="45698" rIns="91389" bIns="45698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altLang="ja-JP" sz="2000" dirty="0">
                <a:solidFill>
                  <a:srgbClr val="FFFFFF"/>
                </a:solidFill>
                <a:latin typeface="Textile" charset="-128"/>
              </a:rPr>
              <a:t>Extragalactic Background Light</a:t>
            </a:r>
          </a:p>
        </p:txBody>
      </p:sp>
      <p:sp>
        <p:nvSpPr>
          <p:cNvPr id="32795" name="Line 66"/>
          <p:cNvSpPr>
            <a:spLocks noChangeShapeType="1"/>
          </p:cNvSpPr>
          <p:nvPr/>
        </p:nvSpPr>
        <p:spPr bwMode="auto">
          <a:xfrm>
            <a:off x="2868613" y="2667000"/>
            <a:ext cx="2063750" cy="76200"/>
          </a:xfrm>
          <a:prstGeom prst="line">
            <a:avLst/>
          </a:prstGeom>
          <a:noFill/>
          <a:ln w="25400">
            <a:solidFill>
              <a:srgbClr val="00FFFF"/>
            </a:solidFill>
            <a:prstDash val="dash"/>
            <a:round/>
            <a:headEnd/>
            <a:tailEnd type="stealth" w="med" len="med"/>
          </a:ln>
        </p:spPr>
        <p:txBody>
          <a:bodyPr lIns="91389" tIns="45698" rIns="91389" bIns="45698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2796" name="Line 67"/>
          <p:cNvSpPr>
            <a:spLocks noChangeShapeType="1"/>
          </p:cNvSpPr>
          <p:nvPr/>
        </p:nvSpPr>
        <p:spPr bwMode="auto">
          <a:xfrm>
            <a:off x="2786062" y="2590800"/>
            <a:ext cx="4622800" cy="0"/>
          </a:xfrm>
          <a:prstGeom prst="line">
            <a:avLst/>
          </a:prstGeom>
          <a:noFill/>
          <a:ln w="25400">
            <a:solidFill>
              <a:srgbClr val="00FFFF"/>
            </a:solidFill>
            <a:prstDash val="dash"/>
            <a:round/>
            <a:headEnd/>
            <a:tailEnd type="stealth" w="med" len="med"/>
          </a:ln>
        </p:spPr>
        <p:txBody>
          <a:bodyPr lIns="91389" tIns="45698" rIns="91389" bIns="45698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2797" name="Line 68"/>
          <p:cNvSpPr>
            <a:spLocks noChangeShapeType="1"/>
          </p:cNvSpPr>
          <p:nvPr/>
        </p:nvSpPr>
        <p:spPr bwMode="auto">
          <a:xfrm>
            <a:off x="2703513" y="2514600"/>
            <a:ext cx="4705350" cy="0"/>
          </a:xfrm>
          <a:prstGeom prst="line">
            <a:avLst/>
          </a:prstGeom>
          <a:noFill/>
          <a:ln w="25400">
            <a:solidFill>
              <a:srgbClr val="00FFFF"/>
            </a:solidFill>
            <a:prstDash val="dash"/>
            <a:round/>
            <a:headEnd/>
            <a:tailEnd type="stealth" w="med" len="med"/>
          </a:ln>
        </p:spPr>
        <p:txBody>
          <a:bodyPr lIns="91389" tIns="45698" rIns="91389" bIns="45698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32798" name="Picture 69" descr="image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3173266">
            <a:off x="1148028" y="2031081"/>
            <a:ext cx="1528762" cy="132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99" name="Text Box 70"/>
          <p:cNvSpPr txBox="1">
            <a:spLocks noChangeArrowheads="1"/>
          </p:cNvSpPr>
          <p:nvPr/>
        </p:nvSpPr>
        <p:spPr bwMode="auto">
          <a:xfrm>
            <a:off x="1485900" y="1524008"/>
            <a:ext cx="1121304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9" tIns="45698" rIns="91389" bIns="45698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kumimoji="0" lang="en-US" altLang="ja-JP" dirty="0" err="1">
                <a:solidFill>
                  <a:srgbClr val="FFFFFF"/>
                </a:solidFill>
                <a:latin typeface="Verdana" charset="0"/>
              </a:rPr>
              <a:t>blazar</a:t>
            </a:r>
            <a:endParaRPr kumimoji="0" lang="en-US" altLang="ja-JP" dirty="0">
              <a:solidFill>
                <a:srgbClr val="FFFFFF"/>
              </a:solidFill>
              <a:latin typeface="Verdana" charset="0"/>
            </a:endParaRPr>
          </a:p>
        </p:txBody>
      </p:sp>
      <p:pic>
        <p:nvPicPr>
          <p:cNvPr id="32800" name="Picture 71" descr="eblNoLabel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4796" y="4214843"/>
            <a:ext cx="29305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801" name="Picture 72" descr="3c279atte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50421" y="4214832"/>
            <a:ext cx="3095625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802" name="Picture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00822" y="4214813"/>
            <a:ext cx="332779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EBL upper limit by MAGIC and HESS observations</a:t>
            </a:r>
            <a:endParaRPr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5" y="1828800"/>
            <a:ext cx="9348981" cy="4648200"/>
          </a:xfrm>
          <a:prstGeom prst="rect">
            <a:avLst/>
          </a:prstGeom>
        </p:spPr>
      </p:pic>
      <p:sp>
        <p:nvSpPr>
          <p:cNvPr id="34" name="フリーフォーム 33"/>
          <p:cNvSpPr/>
          <p:nvPr/>
        </p:nvSpPr>
        <p:spPr>
          <a:xfrm>
            <a:off x="4495803" y="3986742"/>
            <a:ext cx="1404408" cy="583142"/>
          </a:xfrm>
          <a:custGeom>
            <a:avLst/>
            <a:gdLst>
              <a:gd name="connsiteX0" fmla="*/ 0 w 3041650"/>
              <a:gd name="connsiteY0" fmla="*/ 533400 h 737658"/>
              <a:gd name="connsiteX1" fmla="*/ 273050 w 3041650"/>
              <a:gd name="connsiteY1" fmla="*/ 311150 h 737658"/>
              <a:gd name="connsiteX2" fmla="*/ 546100 w 3041650"/>
              <a:gd name="connsiteY2" fmla="*/ 69850 h 737658"/>
              <a:gd name="connsiteX3" fmla="*/ 717550 w 3041650"/>
              <a:gd name="connsiteY3" fmla="*/ 0 h 737658"/>
              <a:gd name="connsiteX4" fmla="*/ 965200 w 3041650"/>
              <a:gd name="connsiteY4" fmla="*/ 69850 h 737658"/>
              <a:gd name="connsiteX5" fmla="*/ 1212850 w 3041650"/>
              <a:gd name="connsiteY5" fmla="*/ 234950 h 737658"/>
              <a:gd name="connsiteX6" fmla="*/ 1365250 w 3041650"/>
              <a:gd name="connsiteY6" fmla="*/ 349250 h 737658"/>
              <a:gd name="connsiteX7" fmla="*/ 1612900 w 3041650"/>
              <a:gd name="connsiteY7" fmla="*/ 565150 h 737658"/>
              <a:gd name="connsiteX8" fmla="*/ 1809750 w 3041650"/>
              <a:gd name="connsiteY8" fmla="*/ 711200 h 737658"/>
              <a:gd name="connsiteX9" fmla="*/ 2038350 w 3041650"/>
              <a:gd name="connsiteY9" fmla="*/ 723900 h 737658"/>
              <a:gd name="connsiteX10" fmla="*/ 2400300 w 3041650"/>
              <a:gd name="connsiteY10" fmla="*/ 660400 h 737658"/>
              <a:gd name="connsiteX11" fmla="*/ 2616200 w 3041650"/>
              <a:gd name="connsiteY11" fmla="*/ 558800 h 737658"/>
              <a:gd name="connsiteX12" fmla="*/ 2781300 w 3041650"/>
              <a:gd name="connsiteY12" fmla="*/ 412750 h 737658"/>
              <a:gd name="connsiteX13" fmla="*/ 3041650 w 3041650"/>
              <a:gd name="connsiteY13" fmla="*/ 31750 h 737658"/>
              <a:gd name="connsiteX0" fmla="*/ 0 w 3041650"/>
              <a:gd name="connsiteY0" fmla="*/ 533400 h 737658"/>
              <a:gd name="connsiteX1" fmla="*/ 273050 w 3041650"/>
              <a:gd name="connsiteY1" fmla="*/ 234950 h 737658"/>
              <a:gd name="connsiteX2" fmla="*/ 546100 w 3041650"/>
              <a:gd name="connsiteY2" fmla="*/ 69850 h 737658"/>
              <a:gd name="connsiteX3" fmla="*/ 717550 w 3041650"/>
              <a:gd name="connsiteY3" fmla="*/ 0 h 737658"/>
              <a:gd name="connsiteX4" fmla="*/ 965200 w 3041650"/>
              <a:gd name="connsiteY4" fmla="*/ 69850 h 737658"/>
              <a:gd name="connsiteX5" fmla="*/ 1212850 w 3041650"/>
              <a:gd name="connsiteY5" fmla="*/ 234950 h 737658"/>
              <a:gd name="connsiteX6" fmla="*/ 1365250 w 3041650"/>
              <a:gd name="connsiteY6" fmla="*/ 349250 h 737658"/>
              <a:gd name="connsiteX7" fmla="*/ 1612900 w 3041650"/>
              <a:gd name="connsiteY7" fmla="*/ 565150 h 737658"/>
              <a:gd name="connsiteX8" fmla="*/ 1809750 w 3041650"/>
              <a:gd name="connsiteY8" fmla="*/ 711200 h 737658"/>
              <a:gd name="connsiteX9" fmla="*/ 2038350 w 3041650"/>
              <a:gd name="connsiteY9" fmla="*/ 723900 h 737658"/>
              <a:gd name="connsiteX10" fmla="*/ 2400300 w 3041650"/>
              <a:gd name="connsiteY10" fmla="*/ 660400 h 737658"/>
              <a:gd name="connsiteX11" fmla="*/ 2616200 w 3041650"/>
              <a:gd name="connsiteY11" fmla="*/ 558800 h 737658"/>
              <a:gd name="connsiteX12" fmla="*/ 2781300 w 3041650"/>
              <a:gd name="connsiteY12" fmla="*/ 412750 h 737658"/>
              <a:gd name="connsiteX13" fmla="*/ 3041650 w 3041650"/>
              <a:gd name="connsiteY13" fmla="*/ 31750 h 737658"/>
              <a:gd name="connsiteX0" fmla="*/ 39158 w 3080808"/>
              <a:gd name="connsiteY0" fmla="*/ 533400 h 737658"/>
              <a:gd name="connsiteX1" fmla="*/ 45508 w 3080808"/>
              <a:gd name="connsiteY1" fmla="*/ 533400 h 737658"/>
              <a:gd name="connsiteX2" fmla="*/ 312208 w 3080808"/>
              <a:gd name="connsiteY2" fmla="*/ 234950 h 737658"/>
              <a:gd name="connsiteX3" fmla="*/ 585258 w 3080808"/>
              <a:gd name="connsiteY3" fmla="*/ 69850 h 737658"/>
              <a:gd name="connsiteX4" fmla="*/ 756708 w 3080808"/>
              <a:gd name="connsiteY4" fmla="*/ 0 h 737658"/>
              <a:gd name="connsiteX5" fmla="*/ 1004358 w 3080808"/>
              <a:gd name="connsiteY5" fmla="*/ 69850 h 737658"/>
              <a:gd name="connsiteX6" fmla="*/ 1252008 w 3080808"/>
              <a:gd name="connsiteY6" fmla="*/ 234950 h 737658"/>
              <a:gd name="connsiteX7" fmla="*/ 1404408 w 3080808"/>
              <a:gd name="connsiteY7" fmla="*/ 349250 h 737658"/>
              <a:gd name="connsiteX8" fmla="*/ 1652058 w 3080808"/>
              <a:gd name="connsiteY8" fmla="*/ 565150 h 737658"/>
              <a:gd name="connsiteX9" fmla="*/ 1848908 w 3080808"/>
              <a:gd name="connsiteY9" fmla="*/ 711200 h 737658"/>
              <a:gd name="connsiteX10" fmla="*/ 2077508 w 3080808"/>
              <a:gd name="connsiteY10" fmla="*/ 723900 h 737658"/>
              <a:gd name="connsiteX11" fmla="*/ 2439458 w 3080808"/>
              <a:gd name="connsiteY11" fmla="*/ 660400 h 737658"/>
              <a:gd name="connsiteX12" fmla="*/ 2655358 w 3080808"/>
              <a:gd name="connsiteY12" fmla="*/ 558800 h 737658"/>
              <a:gd name="connsiteX13" fmla="*/ 2820458 w 3080808"/>
              <a:gd name="connsiteY13" fmla="*/ 412750 h 737658"/>
              <a:gd name="connsiteX14" fmla="*/ 3080808 w 3080808"/>
              <a:gd name="connsiteY14" fmla="*/ 31750 h 737658"/>
              <a:gd name="connsiteX0" fmla="*/ 39158 w 3080808"/>
              <a:gd name="connsiteY0" fmla="*/ 533400 h 737658"/>
              <a:gd name="connsiteX1" fmla="*/ 45508 w 3080808"/>
              <a:gd name="connsiteY1" fmla="*/ 533400 h 737658"/>
              <a:gd name="connsiteX2" fmla="*/ 312208 w 3080808"/>
              <a:gd name="connsiteY2" fmla="*/ 234950 h 737658"/>
              <a:gd name="connsiteX3" fmla="*/ 585258 w 3080808"/>
              <a:gd name="connsiteY3" fmla="*/ 69850 h 737658"/>
              <a:gd name="connsiteX4" fmla="*/ 756708 w 3080808"/>
              <a:gd name="connsiteY4" fmla="*/ 0 h 737658"/>
              <a:gd name="connsiteX5" fmla="*/ 1004358 w 3080808"/>
              <a:gd name="connsiteY5" fmla="*/ 69850 h 737658"/>
              <a:gd name="connsiteX6" fmla="*/ 1252008 w 3080808"/>
              <a:gd name="connsiteY6" fmla="*/ 234950 h 737658"/>
              <a:gd name="connsiteX7" fmla="*/ 1404408 w 3080808"/>
              <a:gd name="connsiteY7" fmla="*/ 349250 h 737658"/>
              <a:gd name="connsiteX8" fmla="*/ 1652058 w 3080808"/>
              <a:gd name="connsiteY8" fmla="*/ 565150 h 737658"/>
              <a:gd name="connsiteX9" fmla="*/ 1848908 w 3080808"/>
              <a:gd name="connsiteY9" fmla="*/ 711200 h 737658"/>
              <a:gd name="connsiteX10" fmla="*/ 2077508 w 3080808"/>
              <a:gd name="connsiteY10" fmla="*/ 723900 h 737658"/>
              <a:gd name="connsiteX11" fmla="*/ 2439458 w 3080808"/>
              <a:gd name="connsiteY11" fmla="*/ 660400 h 737658"/>
              <a:gd name="connsiteX12" fmla="*/ 2655358 w 3080808"/>
              <a:gd name="connsiteY12" fmla="*/ 558800 h 737658"/>
              <a:gd name="connsiteX13" fmla="*/ 2820458 w 3080808"/>
              <a:gd name="connsiteY13" fmla="*/ 412750 h 737658"/>
              <a:gd name="connsiteX14" fmla="*/ 3080808 w 3080808"/>
              <a:gd name="connsiteY14" fmla="*/ 31750 h 737658"/>
              <a:gd name="connsiteX0" fmla="*/ 39158 w 3080808"/>
              <a:gd name="connsiteY0" fmla="*/ 533400 h 737658"/>
              <a:gd name="connsiteX1" fmla="*/ 45508 w 3080808"/>
              <a:gd name="connsiteY1" fmla="*/ 533400 h 737658"/>
              <a:gd name="connsiteX2" fmla="*/ 45508 w 3080808"/>
              <a:gd name="connsiteY2" fmla="*/ 527050 h 737658"/>
              <a:gd name="connsiteX3" fmla="*/ 312208 w 3080808"/>
              <a:gd name="connsiteY3" fmla="*/ 234950 h 737658"/>
              <a:gd name="connsiteX4" fmla="*/ 585258 w 3080808"/>
              <a:gd name="connsiteY4" fmla="*/ 69850 h 737658"/>
              <a:gd name="connsiteX5" fmla="*/ 756708 w 3080808"/>
              <a:gd name="connsiteY5" fmla="*/ 0 h 737658"/>
              <a:gd name="connsiteX6" fmla="*/ 1004358 w 3080808"/>
              <a:gd name="connsiteY6" fmla="*/ 69850 h 737658"/>
              <a:gd name="connsiteX7" fmla="*/ 1252008 w 3080808"/>
              <a:gd name="connsiteY7" fmla="*/ 234950 h 737658"/>
              <a:gd name="connsiteX8" fmla="*/ 1404408 w 3080808"/>
              <a:gd name="connsiteY8" fmla="*/ 349250 h 737658"/>
              <a:gd name="connsiteX9" fmla="*/ 1652058 w 3080808"/>
              <a:gd name="connsiteY9" fmla="*/ 565150 h 737658"/>
              <a:gd name="connsiteX10" fmla="*/ 1848908 w 3080808"/>
              <a:gd name="connsiteY10" fmla="*/ 711200 h 737658"/>
              <a:gd name="connsiteX11" fmla="*/ 2077508 w 3080808"/>
              <a:gd name="connsiteY11" fmla="*/ 723900 h 737658"/>
              <a:gd name="connsiteX12" fmla="*/ 2439458 w 3080808"/>
              <a:gd name="connsiteY12" fmla="*/ 660400 h 737658"/>
              <a:gd name="connsiteX13" fmla="*/ 2655358 w 3080808"/>
              <a:gd name="connsiteY13" fmla="*/ 558800 h 737658"/>
              <a:gd name="connsiteX14" fmla="*/ 2820458 w 3080808"/>
              <a:gd name="connsiteY14" fmla="*/ 412750 h 737658"/>
              <a:gd name="connsiteX15" fmla="*/ 3080808 w 3080808"/>
              <a:gd name="connsiteY15" fmla="*/ 31750 h 737658"/>
              <a:gd name="connsiteX0" fmla="*/ 39158 w 3080808"/>
              <a:gd name="connsiteY0" fmla="*/ 533400 h 737658"/>
              <a:gd name="connsiteX1" fmla="*/ 45508 w 3080808"/>
              <a:gd name="connsiteY1" fmla="*/ 533400 h 737658"/>
              <a:gd name="connsiteX2" fmla="*/ 45508 w 3080808"/>
              <a:gd name="connsiteY2" fmla="*/ 527050 h 737658"/>
              <a:gd name="connsiteX3" fmla="*/ 312208 w 3080808"/>
              <a:gd name="connsiteY3" fmla="*/ 234950 h 737658"/>
              <a:gd name="connsiteX4" fmla="*/ 585258 w 3080808"/>
              <a:gd name="connsiteY4" fmla="*/ 69850 h 737658"/>
              <a:gd name="connsiteX5" fmla="*/ 756708 w 3080808"/>
              <a:gd name="connsiteY5" fmla="*/ 0 h 737658"/>
              <a:gd name="connsiteX6" fmla="*/ 1004358 w 3080808"/>
              <a:gd name="connsiteY6" fmla="*/ 69850 h 737658"/>
              <a:gd name="connsiteX7" fmla="*/ 1252008 w 3080808"/>
              <a:gd name="connsiteY7" fmla="*/ 234950 h 737658"/>
              <a:gd name="connsiteX8" fmla="*/ 1404408 w 3080808"/>
              <a:gd name="connsiteY8" fmla="*/ 349250 h 737658"/>
              <a:gd name="connsiteX9" fmla="*/ 1652058 w 3080808"/>
              <a:gd name="connsiteY9" fmla="*/ 565150 h 737658"/>
              <a:gd name="connsiteX10" fmla="*/ 1848908 w 3080808"/>
              <a:gd name="connsiteY10" fmla="*/ 711200 h 737658"/>
              <a:gd name="connsiteX11" fmla="*/ 2077508 w 3080808"/>
              <a:gd name="connsiteY11" fmla="*/ 723900 h 737658"/>
              <a:gd name="connsiteX12" fmla="*/ 2439458 w 3080808"/>
              <a:gd name="connsiteY12" fmla="*/ 660400 h 737658"/>
              <a:gd name="connsiteX13" fmla="*/ 2655358 w 3080808"/>
              <a:gd name="connsiteY13" fmla="*/ 558800 h 737658"/>
              <a:gd name="connsiteX14" fmla="*/ 2820458 w 3080808"/>
              <a:gd name="connsiteY14" fmla="*/ 412750 h 737658"/>
              <a:gd name="connsiteX15" fmla="*/ 3080808 w 3080808"/>
              <a:gd name="connsiteY15" fmla="*/ 31750 h 737658"/>
              <a:gd name="connsiteX0" fmla="*/ 39158 w 3080808"/>
              <a:gd name="connsiteY0" fmla="*/ 533400 h 737658"/>
              <a:gd name="connsiteX1" fmla="*/ 45508 w 3080808"/>
              <a:gd name="connsiteY1" fmla="*/ 533400 h 737658"/>
              <a:gd name="connsiteX2" fmla="*/ 45508 w 3080808"/>
              <a:gd name="connsiteY2" fmla="*/ 527050 h 737658"/>
              <a:gd name="connsiteX3" fmla="*/ 312208 w 3080808"/>
              <a:gd name="connsiteY3" fmla="*/ 234950 h 737658"/>
              <a:gd name="connsiteX4" fmla="*/ 585258 w 3080808"/>
              <a:gd name="connsiteY4" fmla="*/ 69850 h 737658"/>
              <a:gd name="connsiteX5" fmla="*/ 756708 w 3080808"/>
              <a:gd name="connsiteY5" fmla="*/ 0 h 737658"/>
              <a:gd name="connsiteX6" fmla="*/ 1004358 w 3080808"/>
              <a:gd name="connsiteY6" fmla="*/ 69850 h 737658"/>
              <a:gd name="connsiteX7" fmla="*/ 1252008 w 3080808"/>
              <a:gd name="connsiteY7" fmla="*/ 234950 h 737658"/>
              <a:gd name="connsiteX8" fmla="*/ 1404408 w 3080808"/>
              <a:gd name="connsiteY8" fmla="*/ 349250 h 737658"/>
              <a:gd name="connsiteX9" fmla="*/ 1652058 w 3080808"/>
              <a:gd name="connsiteY9" fmla="*/ 565150 h 737658"/>
              <a:gd name="connsiteX10" fmla="*/ 1848908 w 3080808"/>
              <a:gd name="connsiteY10" fmla="*/ 711200 h 737658"/>
              <a:gd name="connsiteX11" fmla="*/ 2077508 w 3080808"/>
              <a:gd name="connsiteY11" fmla="*/ 723900 h 737658"/>
              <a:gd name="connsiteX12" fmla="*/ 2439458 w 3080808"/>
              <a:gd name="connsiteY12" fmla="*/ 660400 h 737658"/>
              <a:gd name="connsiteX13" fmla="*/ 2655358 w 3080808"/>
              <a:gd name="connsiteY13" fmla="*/ 558800 h 737658"/>
              <a:gd name="connsiteX14" fmla="*/ 2820458 w 3080808"/>
              <a:gd name="connsiteY14" fmla="*/ 412750 h 737658"/>
              <a:gd name="connsiteX15" fmla="*/ 3080808 w 3080808"/>
              <a:gd name="connsiteY15" fmla="*/ 31750 h 737658"/>
              <a:gd name="connsiteX0" fmla="*/ 39158 w 3080808"/>
              <a:gd name="connsiteY0" fmla="*/ 533400 h 737658"/>
              <a:gd name="connsiteX1" fmla="*/ 45508 w 3080808"/>
              <a:gd name="connsiteY1" fmla="*/ 533400 h 737658"/>
              <a:gd name="connsiteX2" fmla="*/ 45508 w 3080808"/>
              <a:gd name="connsiteY2" fmla="*/ 527050 h 737658"/>
              <a:gd name="connsiteX3" fmla="*/ 312208 w 3080808"/>
              <a:gd name="connsiteY3" fmla="*/ 234950 h 737658"/>
              <a:gd name="connsiteX4" fmla="*/ 509058 w 3080808"/>
              <a:gd name="connsiteY4" fmla="*/ 69850 h 737658"/>
              <a:gd name="connsiteX5" fmla="*/ 756708 w 3080808"/>
              <a:gd name="connsiteY5" fmla="*/ 0 h 737658"/>
              <a:gd name="connsiteX6" fmla="*/ 1004358 w 3080808"/>
              <a:gd name="connsiteY6" fmla="*/ 69850 h 737658"/>
              <a:gd name="connsiteX7" fmla="*/ 1252008 w 3080808"/>
              <a:gd name="connsiteY7" fmla="*/ 234950 h 737658"/>
              <a:gd name="connsiteX8" fmla="*/ 1404408 w 3080808"/>
              <a:gd name="connsiteY8" fmla="*/ 349250 h 737658"/>
              <a:gd name="connsiteX9" fmla="*/ 1652058 w 3080808"/>
              <a:gd name="connsiteY9" fmla="*/ 565150 h 737658"/>
              <a:gd name="connsiteX10" fmla="*/ 1848908 w 3080808"/>
              <a:gd name="connsiteY10" fmla="*/ 711200 h 737658"/>
              <a:gd name="connsiteX11" fmla="*/ 2077508 w 3080808"/>
              <a:gd name="connsiteY11" fmla="*/ 723900 h 737658"/>
              <a:gd name="connsiteX12" fmla="*/ 2439458 w 3080808"/>
              <a:gd name="connsiteY12" fmla="*/ 660400 h 737658"/>
              <a:gd name="connsiteX13" fmla="*/ 2655358 w 3080808"/>
              <a:gd name="connsiteY13" fmla="*/ 558800 h 737658"/>
              <a:gd name="connsiteX14" fmla="*/ 2820458 w 3080808"/>
              <a:gd name="connsiteY14" fmla="*/ 412750 h 737658"/>
              <a:gd name="connsiteX15" fmla="*/ 3080808 w 3080808"/>
              <a:gd name="connsiteY15" fmla="*/ 31750 h 737658"/>
              <a:gd name="connsiteX0" fmla="*/ 39158 w 2820458"/>
              <a:gd name="connsiteY0" fmla="*/ 533400 h 737658"/>
              <a:gd name="connsiteX1" fmla="*/ 45508 w 2820458"/>
              <a:gd name="connsiteY1" fmla="*/ 533400 h 737658"/>
              <a:gd name="connsiteX2" fmla="*/ 45508 w 2820458"/>
              <a:gd name="connsiteY2" fmla="*/ 527050 h 737658"/>
              <a:gd name="connsiteX3" fmla="*/ 312208 w 2820458"/>
              <a:gd name="connsiteY3" fmla="*/ 234950 h 737658"/>
              <a:gd name="connsiteX4" fmla="*/ 509058 w 2820458"/>
              <a:gd name="connsiteY4" fmla="*/ 69850 h 737658"/>
              <a:gd name="connsiteX5" fmla="*/ 756708 w 2820458"/>
              <a:gd name="connsiteY5" fmla="*/ 0 h 737658"/>
              <a:gd name="connsiteX6" fmla="*/ 1004358 w 2820458"/>
              <a:gd name="connsiteY6" fmla="*/ 69850 h 737658"/>
              <a:gd name="connsiteX7" fmla="*/ 1252008 w 2820458"/>
              <a:gd name="connsiteY7" fmla="*/ 234950 h 737658"/>
              <a:gd name="connsiteX8" fmla="*/ 1404408 w 2820458"/>
              <a:gd name="connsiteY8" fmla="*/ 349250 h 737658"/>
              <a:gd name="connsiteX9" fmla="*/ 1652058 w 2820458"/>
              <a:gd name="connsiteY9" fmla="*/ 565150 h 737658"/>
              <a:gd name="connsiteX10" fmla="*/ 1848908 w 2820458"/>
              <a:gd name="connsiteY10" fmla="*/ 711200 h 737658"/>
              <a:gd name="connsiteX11" fmla="*/ 2077508 w 2820458"/>
              <a:gd name="connsiteY11" fmla="*/ 723900 h 737658"/>
              <a:gd name="connsiteX12" fmla="*/ 2439458 w 2820458"/>
              <a:gd name="connsiteY12" fmla="*/ 660400 h 737658"/>
              <a:gd name="connsiteX13" fmla="*/ 2655358 w 2820458"/>
              <a:gd name="connsiteY13" fmla="*/ 558800 h 737658"/>
              <a:gd name="connsiteX14" fmla="*/ 2820458 w 2820458"/>
              <a:gd name="connsiteY14" fmla="*/ 412750 h 737658"/>
              <a:gd name="connsiteX0" fmla="*/ 39158 w 2655358"/>
              <a:gd name="connsiteY0" fmla="*/ 533400 h 737658"/>
              <a:gd name="connsiteX1" fmla="*/ 45508 w 2655358"/>
              <a:gd name="connsiteY1" fmla="*/ 533400 h 737658"/>
              <a:gd name="connsiteX2" fmla="*/ 45508 w 2655358"/>
              <a:gd name="connsiteY2" fmla="*/ 527050 h 737658"/>
              <a:gd name="connsiteX3" fmla="*/ 312208 w 2655358"/>
              <a:gd name="connsiteY3" fmla="*/ 234950 h 737658"/>
              <a:gd name="connsiteX4" fmla="*/ 509058 w 2655358"/>
              <a:gd name="connsiteY4" fmla="*/ 69850 h 737658"/>
              <a:gd name="connsiteX5" fmla="*/ 756708 w 2655358"/>
              <a:gd name="connsiteY5" fmla="*/ 0 h 737658"/>
              <a:gd name="connsiteX6" fmla="*/ 1004358 w 2655358"/>
              <a:gd name="connsiteY6" fmla="*/ 69850 h 737658"/>
              <a:gd name="connsiteX7" fmla="*/ 1252008 w 2655358"/>
              <a:gd name="connsiteY7" fmla="*/ 234950 h 737658"/>
              <a:gd name="connsiteX8" fmla="*/ 1404408 w 2655358"/>
              <a:gd name="connsiteY8" fmla="*/ 349250 h 737658"/>
              <a:gd name="connsiteX9" fmla="*/ 1652058 w 2655358"/>
              <a:gd name="connsiteY9" fmla="*/ 565150 h 737658"/>
              <a:gd name="connsiteX10" fmla="*/ 1848908 w 2655358"/>
              <a:gd name="connsiteY10" fmla="*/ 711200 h 737658"/>
              <a:gd name="connsiteX11" fmla="*/ 2077508 w 2655358"/>
              <a:gd name="connsiteY11" fmla="*/ 723900 h 737658"/>
              <a:gd name="connsiteX12" fmla="*/ 2439458 w 2655358"/>
              <a:gd name="connsiteY12" fmla="*/ 660400 h 737658"/>
              <a:gd name="connsiteX13" fmla="*/ 2655358 w 2655358"/>
              <a:gd name="connsiteY13" fmla="*/ 558800 h 737658"/>
              <a:gd name="connsiteX0" fmla="*/ 39158 w 2439458"/>
              <a:gd name="connsiteY0" fmla="*/ 533400 h 737658"/>
              <a:gd name="connsiteX1" fmla="*/ 45508 w 2439458"/>
              <a:gd name="connsiteY1" fmla="*/ 533400 h 737658"/>
              <a:gd name="connsiteX2" fmla="*/ 45508 w 2439458"/>
              <a:gd name="connsiteY2" fmla="*/ 527050 h 737658"/>
              <a:gd name="connsiteX3" fmla="*/ 312208 w 2439458"/>
              <a:gd name="connsiteY3" fmla="*/ 234950 h 737658"/>
              <a:gd name="connsiteX4" fmla="*/ 509058 w 2439458"/>
              <a:gd name="connsiteY4" fmla="*/ 69850 h 737658"/>
              <a:gd name="connsiteX5" fmla="*/ 756708 w 2439458"/>
              <a:gd name="connsiteY5" fmla="*/ 0 h 737658"/>
              <a:gd name="connsiteX6" fmla="*/ 1004358 w 2439458"/>
              <a:gd name="connsiteY6" fmla="*/ 69850 h 737658"/>
              <a:gd name="connsiteX7" fmla="*/ 1252008 w 2439458"/>
              <a:gd name="connsiteY7" fmla="*/ 234950 h 737658"/>
              <a:gd name="connsiteX8" fmla="*/ 1404408 w 2439458"/>
              <a:gd name="connsiteY8" fmla="*/ 349250 h 737658"/>
              <a:gd name="connsiteX9" fmla="*/ 1652058 w 2439458"/>
              <a:gd name="connsiteY9" fmla="*/ 565150 h 737658"/>
              <a:gd name="connsiteX10" fmla="*/ 1848908 w 2439458"/>
              <a:gd name="connsiteY10" fmla="*/ 711200 h 737658"/>
              <a:gd name="connsiteX11" fmla="*/ 2077508 w 2439458"/>
              <a:gd name="connsiteY11" fmla="*/ 723900 h 737658"/>
              <a:gd name="connsiteX12" fmla="*/ 2439458 w 2439458"/>
              <a:gd name="connsiteY12" fmla="*/ 660400 h 737658"/>
              <a:gd name="connsiteX0" fmla="*/ 39158 w 2077508"/>
              <a:gd name="connsiteY0" fmla="*/ 533400 h 737658"/>
              <a:gd name="connsiteX1" fmla="*/ 45508 w 2077508"/>
              <a:gd name="connsiteY1" fmla="*/ 533400 h 737658"/>
              <a:gd name="connsiteX2" fmla="*/ 45508 w 2077508"/>
              <a:gd name="connsiteY2" fmla="*/ 527050 h 737658"/>
              <a:gd name="connsiteX3" fmla="*/ 312208 w 2077508"/>
              <a:gd name="connsiteY3" fmla="*/ 234950 h 737658"/>
              <a:gd name="connsiteX4" fmla="*/ 509058 w 2077508"/>
              <a:gd name="connsiteY4" fmla="*/ 69850 h 737658"/>
              <a:gd name="connsiteX5" fmla="*/ 756708 w 2077508"/>
              <a:gd name="connsiteY5" fmla="*/ 0 h 737658"/>
              <a:gd name="connsiteX6" fmla="*/ 1004358 w 2077508"/>
              <a:gd name="connsiteY6" fmla="*/ 69850 h 737658"/>
              <a:gd name="connsiteX7" fmla="*/ 1252008 w 2077508"/>
              <a:gd name="connsiteY7" fmla="*/ 234950 h 737658"/>
              <a:gd name="connsiteX8" fmla="*/ 1404408 w 2077508"/>
              <a:gd name="connsiteY8" fmla="*/ 349250 h 737658"/>
              <a:gd name="connsiteX9" fmla="*/ 1652058 w 2077508"/>
              <a:gd name="connsiteY9" fmla="*/ 565150 h 737658"/>
              <a:gd name="connsiteX10" fmla="*/ 1848908 w 2077508"/>
              <a:gd name="connsiteY10" fmla="*/ 711200 h 737658"/>
              <a:gd name="connsiteX11" fmla="*/ 2077508 w 2077508"/>
              <a:gd name="connsiteY11" fmla="*/ 723900 h 737658"/>
              <a:gd name="connsiteX0" fmla="*/ 39158 w 1848908"/>
              <a:gd name="connsiteY0" fmla="*/ 533400 h 711200"/>
              <a:gd name="connsiteX1" fmla="*/ 45508 w 1848908"/>
              <a:gd name="connsiteY1" fmla="*/ 533400 h 711200"/>
              <a:gd name="connsiteX2" fmla="*/ 45508 w 1848908"/>
              <a:gd name="connsiteY2" fmla="*/ 527050 h 711200"/>
              <a:gd name="connsiteX3" fmla="*/ 312208 w 1848908"/>
              <a:gd name="connsiteY3" fmla="*/ 234950 h 711200"/>
              <a:gd name="connsiteX4" fmla="*/ 509058 w 1848908"/>
              <a:gd name="connsiteY4" fmla="*/ 69850 h 711200"/>
              <a:gd name="connsiteX5" fmla="*/ 756708 w 1848908"/>
              <a:gd name="connsiteY5" fmla="*/ 0 h 711200"/>
              <a:gd name="connsiteX6" fmla="*/ 1004358 w 1848908"/>
              <a:gd name="connsiteY6" fmla="*/ 69850 h 711200"/>
              <a:gd name="connsiteX7" fmla="*/ 1252008 w 1848908"/>
              <a:gd name="connsiteY7" fmla="*/ 234950 h 711200"/>
              <a:gd name="connsiteX8" fmla="*/ 1404408 w 1848908"/>
              <a:gd name="connsiteY8" fmla="*/ 349250 h 711200"/>
              <a:gd name="connsiteX9" fmla="*/ 1652058 w 1848908"/>
              <a:gd name="connsiteY9" fmla="*/ 565150 h 711200"/>
              <a:gd name="connsiteX10" fmla="*/ 1848908 w 1848908"/>
              <a:gd name="connsiteY10" fmla="*/ 711200 h 711200"/>
              <a:gd name="connsiteX0" fmla="*/ 39158 w 1652058"/>
              <a:gd name="connsiteY0" fmla="*/ 533400 h 583142"/>
              <a:gd name="connsiteX1" fmla="*/ 45508 w 1652058"/>
              <a:gd name="connsiteY1" fmla="*/ 533400 h 583142"/>
              <a:gd name="connsiteX2" fmla="*/ 45508 w 1652058"/>
              <a:gd name="connsiteY2" fmla="*/ 527050 h 583142"/>
              <a:gd name="connsiteX3" fmla="*/ 312208 w 1652058"/>
              <a:gd name="connsiteY3" fmla="*/ 234950 h 583142"/>
              <a:gd name="connsiteX4" fmla="*/ 509058 w 1652058"/>
              <a:gd name="connsiteY4" fmla="*/ 69850 h 583142"/>
              <a:gd name="connsiteX5" fmla="*/ 756708 w 1652058"/>
              <a:gd name="connsiteY5" fmla="*/ 0 h 583142"/>
              <a:gd name="connsiteX6" fmla="*/ 1004358 w 1652058"/>
              <a:gd name="connsiteY6" fmla="*/ 69850 h 583142"/>
              <a:gd name="connsiteX7" fmla="*/ 1252008 w 1652058"/>
              <a:gd name="connsiteY7" fmla="*/ 234950 h 583142"/>
              <a:gd name="connsiteX8" fmla="*/ 1404408 w 1652058"/>
              <a:gd name="connsiteY8" fmla="*/ 349250 h 583142"/>
              <a:gd name="connsiteX9" fmla="*/ 1652058 w 1652058"/>
              <a:gd name="connsiteY9" fmla="*/ 565150 h 583142"/>
              <a:gd name="connsiteX0" fmla="*/ 39158 w 1404408"/>
              <a:gd name="connsiteY0" fmla="*/ 533400 h 583142"/>
              <a:gd name="connsiteX1" fmla="*/ 45508 w 1404408"/>
              <a:gd name="connsiteY1" fmla="*/ 533400 h 583142"/>
              <a:gd name="connsiteX2" fmla="*/ 45508 w 1404408"/>
              <a:gd name="connsiteY2" fmla="*/ 527050 h 583142"/>
              <a:gd name="connsiteX3" fmla="*/ 312208 w 1404408"/>
              <a:gd name="connsiteY3" fmla="*/ 234950 h 583142"/>
              <a:gd name="connsiteX4" fmla="*/ 509058 w 1404408"/>
              <a:gd name="connsiteY4" fmla="*/ 69850 h 583142"/>
              <a:gd name="connsiteX5" fmla="*/ 756708 w 1404408"/>
              <a:gd name="connsiteY5" fmla="*/ 0 h 583142"/>
              <a:gd name="connsiteX6" fmla="*/ 1004358 w 1404408"/>
              <a:gd name="connsiteY6" fmla="*/ 69850 h 583142"/>
              <a:gd name="connsiteX7" fmla="*/ 1252008 w 1404408"/>
              <a:gd name="connsiteY7" fmla="*/ 234950 h 583142"/>
              <a:gd name="connsiteX8" fmla="*/ 1404408 w 1404408"/>
              <a:gd name="connsiteY8" fmla="*/ 349250 h 583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4408" h="583142">
                <a:moveTo>
                  <a:pt x="39158" y="533400"/>
                </a:moveTo>
                <a:cubicBezTo>
                  <a:pt x="40216" y="533400"/>
                  <a:pt x="0" y="583142"/>
                  <a:pt x="45508" y="533400"/>
                </a:cubicBezTo>
                <a:cubicBezTo>
                  <a:pt x="46566" y="532342"/>
                  <a:pt x="1058" y="576792"/>
                  <a:pt x="45508" y="527050"/>
                </a:cubicBezTo>
                <a:cubicBezTo>
                  <a:pt x="89958" y="477308"/>
                  <a:pt x="234950" y="311150"/>
                  <a:pt x="312208" y="234950"/>
                </a:cubicBezTo>
                <a:cubicBezTo>
                  <a:pt x="389466" y="158750"/>
                  <a:pt x="434975" y="109008"/>
                  <a:pt x="509058" y="69850"/>
                </a:cubicBezTo>
                <a:cubicBezTo>
                  <a:pt x="583141" y="30692"/>
                  <a:pt x="674158" y="0"/>
                  <a:pt x="756708" y="0"/>
                </a:cubicBezTo>
                <a:cubicBezTo>
                  <a:pt x="839258" y="0"/>
                  <a:pt x="921808" y="30692"/>
                  <a:pt x="1004358" y="69850"/>
                </a:cubicBezTo>
                <a:cubicBezTo>
                  <a:pt x="1086908" y="109008"/>
                  <a:pt x="1185333" y="188383"/>
                  <a:pt x="1252008" y="234950"/>
                </a:cubicBezTo>
                <a:cubicBezTo>
                  <a:pt x="1318683" y="281517"/>
                  <a:pt x="1337733" y="294217"/>
                  <a:pt x="1404408" y="349250"/>
                </a:cubicBezTo>
              </a:path>
            </a:pathLst>
          </a:custGeom>
          <a:ln w="762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6" tIns="45717" rIns="91436" bIns="45717"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47809" y="0"/>
            <a:ext cx="8045450" cy="1143000"/>
          </a:xfrm>
        </p:spPr>
        <p:txBody>
          <a:bodyPr>
            <a:normAutofit/>
          </a:bodyPr>
          <a:lstStyle/>
          <a:p>
            <a:r>
              <a:rPr lang="en-US" altLang="ja-JP" sz="3200" dirty="0" smtClean="0"/>
              <a:t>M87 flare in 2008:</a:t>
            </a:r>
            <a:br>
              <a:rPr lang="en-US" altLang="ja-JP" sz="3200" dirty="0" smtClean="0"/>
            </a:br>
            <a:r>
              <a:rPr lang="en-US" altLang="ja-JP" sz="3200" dirty="0" smtClean="0"/>
              <a:t>MAGIC, VERITAS, HESS, VLBA</a:t>
            </a:r>
            <a:endParaRPr lang="ja-JP" altLang="en-US" sz="3200" dirty="0"/>
          </a:p>
        </p:txBody>
      </p:sp>
      <p:pic>
        <p:nvPicPr>
          <p:cNvPr id="4" name="Picture 4" descr="Cheung_HST-1_Scal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18100" y="1219200"/>
            <a:ext cx="4622800" cy="2212622"/>
          </a:xfrm>
          <a:prstGeom prst="rect">
            <a:avLst/>
          </a:prstGeom>
          <a:noFill/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" y="1219202"/>
            <a:ext cx="4577222" cy="544431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200" y="4515105"/>
            <a:ext cx="4292600" cy="2190529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283219" y="3886217"/>
            <a:ext cx="4007983" cy="646298"/>
          </a:xfrm>
          <a:prstGeom prst="rect">
            <a:avLst/>
          </a:prstGeom>
          <a:noFill/>
        </p:spPr>
        <p:txBody>
          <a:bodyPr wrap="none" lIns="91405" tIns="45704" rIns="91405" bIns="45704" rtlCol="0">
            <a:spAutoFit/>
          </a:bodyPr>
          <a:lstStyle/>
          <a:p>
            <a:r>
              <a:rPr kumimoji="1" lang="en-US" altLang="ja-JP" dirty="0" smtClean="0"/>
              <a:t>Model of 43GHz Radio flux</a:t>
            </a:r>
          </a:p>
          <a:p>
            <a:r>
              <a:rPr lang="en-US" altLang="ja-JP" dirty="0" smtClean="0"/>
              <a:t>using the measured VHE gamma flux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71600" y="0"/>
            <a:ext cx="8121650" cy="1143000"/>
          </a:xfrm>
        </p:spPr>
        <p:txBody>
          <a:bodyPr>
            <a:normAutofit/>
          </a:bodyPr>
          <a:lstStyle/>
          <a:p>
            <a:r>
              <a:rPr lang="en-US" altLang="ja-JP" sz="3200" dirty="0" smtClean="0"/>
              <a:t>M87 flare in 2008: </a:t>
            </a:r>
            <a:br>
              <a:rPr lang="en-US" altLang="ja-JP" sz="3200" dirty="0" smtClean="0"/>
            </a:br>
            <a:r>
              <a:rPr lang="en-US" altLang="ja-JP" sz="2800" dirty="0" smtClean="0"/>
              <a:t>MAGIC, VERITA, HESS, and VLBA</a:t>
            </a:r>
            <a:endParaRPr lang="ja-JP" altLang="en-US" sz="28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62" y="1295400"/>
            <a:ext cx="4393638" cy="54102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966" y="1295400"/>
            <a:ext cx="4612834" cy="54102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384570" y="2362212"/>
            <a:ext cx="646410" cy="215411"/>
          </a:xfrm>
          <a:prstGeom prst="rect">
            <a:avLst/>
          </a:prstGeom>
          <a:noFill/>
        </p:spPr>
        <p:txBody>
          <a:bodyPr wrap="none" lIns="91405" tIns="45704" rIns="91405" bIns="45704" rtlCol="0">
            <a:spAutoFit/>
          </a:bodyPr>
          <a:lstStyle/>
          <a:p>
            <a:r>
              <a:rPr lang="en-US" altLang="ja-JP" sz="800" dirty="0" smtClean="0"/>
              <a:t>20” (2kpc)</a:t>
            </a:r>
            <a:endParaRPr lang="ja-JP" altLang="en-US" sz="8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549672" y="5943606"/>
            <a:ext cx="761676" cy="215411"/>
          </a:xfrm>
          <a:prstGeom prst="rect">
            <a:avLst/>
          </a:prstGeom>
          <a:noFill/>
        </p:spPr>
        <p:txBody>
          <a:bodyPr wrap="none" lIns="91405" tIns="45704" rIns="91405" bIns="45704" rtlCol="0">
            <a:spAutoFit/>
          </a:bodyPr>
          <a:lstStyle/>
          <a:p>
            <a:r>
              <a:rPr lang="en-US" altLang="ja-JP" sz="800" dirty="0" smtClean="0"/>
              <a:t>30mas (3pc)</a:t>
            </a:r>
            <a:endParaRPr lang="ja-JP" altLang="en-US" sz="8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356355" y="1384762"/>
            <a:ext cx="928389" cy="215411"/>
          </a:xfrm>
          <a:prstGeom prst="rect">
            <a:avLst/>
          </a:prstGeom>
          <a:noFill/>
        </p:spPr>
        <p:txBody>
          <a:bodyPr wrap="none" lIns="91405" tIns="45704" rIns="91405" bIns="45704" rtlCol="0">
            <a:spAutoFit/>
          </a:bodyPr>
          <a:lstStyle/>
          <a:p>
            <a:r>
              <a:rPr lang="en-US" altLang="ja-JP" sz="800" dirty="0" smtClean="0"/>
              <a:t>2.5mas (0.25pc)</a:t>
            </a:r>
            <a:endParaRPr lang="ja-JP" alt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Imaging Air Cherenkov Telescope</a:t>
            </a:r>
            <a:endParaRPr lang="ja-JP" altLang="en-US" dirty="0"/>
          </a:p>
        </p:txBody>
      </p:sp>
      <p:pic>
        <p:nvPicPr>
          <p:cNvPr id="3" name="図 2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295400"/>
            <a:ext cx="4419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円/楕円 3"/>
          <p:cNvSpPr/>
          <p:nvPr/>
        </p:nvSpPr>
        <p:spPr>
          <a:xfrm>
            <a:off x="6019801" y="1828800"/>
            <a:ext cx="2819400" cy="2895600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5" tIns="45704" rIns="91405" bIns="45704"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円/楕円 4"/>
          <p:cNvSpPr/>
          <p:nvPr/>
        </p:nvSpPr>
        <p:spPr>
          <a:xfrm rot="18600895">
            <a:off x="7592282" y="2568418"/>
            <a:ext cx="7620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5" tIns="45704" rIns="91405" bIns="45704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 rot="1536308">
            <a:off x="7784381" y="3427969"/>
            <a:ext cx="7620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5" tIns="45704" rIns="91405" bIns="45704"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 rot="19929953">
            <a:off x="6449334" y="3433135"/>
            <a:ext cx="7620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5" tIns="45704" rIns="91405" bIns="45704"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 rot="14771799">
            <a:off x="6735350" y="2337833"/>
            <a:ext cx="7620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5" tIns="45704" rIns="91405" bIns="45704"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太陽 8"/>
          <p:cNvSpPr/>
          <p:nvPr/>
        </p:nvSpPr>
        <p:spPr>
          <a:xfrm>
            <a:off x="7315200" y="3048005"/>
            <a:ext cx="304800" cy="304800"/>
          </a:xfrm>
          <a:prstGeom prst="su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5" tIns="45704" rIns="91405" bIns="45704"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コネクタ 10"/>
          <p:cNvCxnSpPr/>
          <p:nvPr/>
        </p:nvCxnSpPr>
        <p:spPr>
          <a:xfrm rot="16200000" flipH="1">
            <a:off x="6210300" y="2095519"/>
            <a:ext cx="1905000" cy="9144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 rot="5400000">
            <a:off x="7200900" y="1866907"/>
            <a:ext cx="1600200" cy="1524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rot="10800000">
            <a:off x="7315204" y="3124200"/>
            <a:ext cx="1752600" cy="914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 flipV="1">
            <a:off x="5791200" y="3124200"/>
            <a:ext cx="1828800" cy="914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6477011" y="2362206"/>
            <a:ext cx="453975" cy="369300"/>
          </a:xfrm>
          <a:prstGeom prst="rect">
            <a:avLst/>
          </a:prstGeom>
          <a:noFill/>
        </p:spPr>
        <p:txBody>
          <a:bodyPr wrap="none" lIns="91405" tIns="45704" rIns="91405" bIns="45704" rtlCol="0">
            <a:spAutoFit/>
          </a:bodyPr>
          <a:lstStyle/>
          <a:p>
            <a:r>
              <a:rPr kumimoji="1" lang="en-US" altLang="ja-JP" dirty="0" smtClean="0"/>
              <a:t>T1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8156572" y="2514603"/>
            <a:ext cx="483393" cy="369300"/>
          </a:xfrm>
          <a:prstGeom prst="rect">
            <a:avLst/>
          </a:prstGeom>
          <a:noFill/>
        </p:spPr>
        <p:txBody>
          <a:bodyPr wrap="none" lIns="91405" tIns="45704" rIns="91405" bIns="45704" rtlCol="0">
            <a:spAutoFit/>
          </a:bodyPr>
          <a:lstStyle/>
          <a:p>
            <a:r>
              <a:rPr kumimoji="1" lang="en-US" altLang="ja-JP" dirty="0" smtClean="0"/>
              <a:t>T</a:t>
            </a:r>
            <a:r>
              <a:rPr kumimoji="1" lang="ja-JP" altLang="en-US" dirty="0" smtClean="0"/>
              <a:t>２</a:t>
            </a:r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629414" y="3669268"/>
            <a:ext cx="483393" cy="369300"/>
          </a:xfrm>
          <a:prstGeom prst="rect">
            <a:avLst/>
          </a:prstGeom>
          <a:noFill/>
        </p:spPr>
        <p:txBody>
          <a:bodyPr wrap="none" lIns="91405" tIns="45704" rIns="91405" bIns="45704" rtlCol="0">
            <a:spAutoFit/>
          </a:bodyPr>
          <a:lstStyle/>
          <a:p>
            <a:r>
              <a:rPr kumimoji="1" lang="en-US" altLang="ja-JP" dirty="0" smtClean="0"/>
              <a:t>T</a:t>
            </a:r>
            <a:r>
              <a:rPr kumimoji="1" lang="ja-JP" altLang="en-US" dirty="0" smtClean="0"/>
              <a:t>３</a:t>
            </a:r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851766" y="3745472"/>
            <a:ext cx="483393" cy="369300"/>
          </a:xfrm>
          <a:prstGeom prst="rect">
            <a:avLst/>
          </a:prstGeom>
          <a:noFill/>
        </p:spPr>
        <p:txBody>
          <a:bodyPr wrap="none" lIns="91405" tIns="45704" rIns="91405" bIns="45704" rtlCol="0">
            <a:spAutoFit/>
          </a:bodyPr>
          <a:lstStyle/>
          <a:p>
            <a:r>
              <a:rPr kumimoji="1" lang="en-US" altLang="ja-JP" dirty="0" smtClean="0"/>
              <a:t>T</a:t>
            </a:r>
            <a:r>
              <a:rPr kumimoji="1" lang="ja-JP" altLang="en-US" dirty="0" smtClean="0"/>
              <a:t>４</a:t>
            </a:r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181606" y="4800617"/>
            <a:ext cx="4048332" cy="1846627"/>
          </a:xfrm>
          <a:prstGeom prst="rect">
            <a:avLst/>
          </a:prstGeom>
          <a:noFill/>
        </p:spPr>
        <p:txBody>
          <a:bodyPr wrap="none" lIns="91405" tIns="45704" rIns="91405" bIns="45704" rtlCol="0">
            <a:spAutoFit/>
          </a:bodyPr>
          <a:lstStyle/>
          <a:p>
            <a:r>
              <a:rPr lang="en-US" altLang="ja-JP" dirty="0" smtClean="0">
                <a:solidFill>
                  <a:schemeClr val="accent1"/>
                </a:solidFill>
              </a:rPr>
              <a:t>Typical parameters</a:t>
            </a:r>
          </a:p>
          <a:p>
            <a:r>
              <a:rPr lang="en-US" altLang="ja-JP" sz="1600" dirty="0" smtClean="0"/>
              <a:t> Energy range          50GeV ~ 10TeV</a:t>
            </a:r>
          </a:p>
          <a:p>
            <a:r>
              <a:rPr lang="en-US" altLang="ja-JP" sz="1600" dirty="0" smtClean="0"/>
              <a:t> CR rejection power &gt;99%</a:t>
            </a:r>
          </a:p>
          <a:p>
            <a:r>
              <a:rPr lang="en-US" altLang="ja-JP" sz="1600" dirty="0" smtClean="0"/>
              <a:t> Angular resolution  ~0.1 degrees</a:t>
            </a:r>
          </a:p>
          <a:p>
            <a:r>
              <a:rPr lang="en-US" altLang="ja-JP" sz="1600" dirty="0" smtClean="0"/>
              <a:t> Energy resolution   ~20%</a:t>
            </a:r>
          </a:p>
          <a:p>
            <a:r>
              <a:rPr lang="en-US" altLang="ja-JP" sz="1600" dirty="0" smtClean="0"/>
              <a:t> Detection area         ~10</a:t>
            </a:r>
            <a:r>
              <a:rPr lang="en-US" altLang="ja-JP" sz="1600" baseline="30000" dirty="0" smtClean="0"/>
              <a:t>5</a:t>
            </a:r>
            <a:r>
              <a:rPr lang="en-US" altLang="ja-JP" sz="1600" dirty="0" smtClean="0"/>
              <a:t>m</a:t>
            </a:r>
            <a:r>
              <a:rPr lang="en-US" altLang="ja-JP" sz="1600" baseline="30000" dirty="0" smtClean="0"/>
              <a:t>2</a:t>
            </a:r>
          </a:p>
          <a:p>
            <a:r>
              <a:rPr lang="en-US" altLang="ja-JP" sz="1600" dirty="0" smtClean="0"/>
              <a:t> Sensitivity ~1% Crab Flux (10</a:t>
            </a:r>
            <a:r>
              <a:rPr lang="en-US" altLang="ja-JP" sz="1600" baseline="30000" dirty="0" smtClean="0"/>
              <a:t>-13 </a:t>
            </a:r>
            <a:r>
              <a:rPr lang="en-US" altLang="ja-JP" sz="1600" dirty="0" smtClean="0"/>
              <a:t>erg/cm</a:t>
            </a:r>
            <a:r>
              <a:rPr lang="en-US" altLang="ja-JP" sz="1600" baseline="30000" dirty="0" smtClean="0"/>
              <a:t>2</a:t>
            </a:r>
            <a:r>
              <a:rPr lang="en-US" altLang="ja-JP" sz="1600" dirty="0" smtClean="0"/>
              <a:t>s)</a:t>
            </a:r>
            <a:endParaRPr lang="ja-JP" altLang="en-US" sz="1600" baseline="30000" dirty="0"/>
          </a:p>
        </p:txBody>
      </p:sp>
      <p:sp>
        <p:nvSpPr>
          <p:cNvPr id="30" name="二等辺三角形 29"/>
          <p:cNvSpPr/>
          <p:nvPr/>
        </p:nvSpPr>
        <p:spPr>
          <a:xfrm>
            <a:off x="533402" y="2971800"/>
            <a:ext cx="3276600" cy="2362200"/>
          </a:xfrm>
          <a:prstGeom prst="triangle">
            <a:avLst>
              <a:gd name="adj" fmla="val 88473"/>
            </a:avLst>
          </a:prstGeom>
          <a:gradFill>
            <a:gsLst>
              <a:gs pos="8000">
                <a:schemeClr val="accent1">
                  <a:shade val="63000"/>
                  <a:satMod val="160000"/>
                </a:schemeClr>
              </a:gs>
              <a:gs pos="100000">
                <a:schemeClr val="accent1">
                  <a:tint val="99555"/>
                  <a:satMod val="155000"/>
                  <a:alpha val="4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5" tIns="45704" rIns="91405" bIns="45704"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257803" y="609603"/>
            <a:ext cx="4261624" cy="923297"/>
          </a:xfrm>
          <a:prstGeom prst="rect">
            <a:avLst/>
          </a:prstGeom>
          <a:noFill/>
        </p:spPr>
        <p:txBody>
          <a:bodyPr wrap="square" lIns="91405" tIns="45704" rIns="91405" bIns="45704" rtlCol="0">
            <a:spAutoFit/>
          </a:bodyPr>
          <a:lstStyle/>
          <a:p>
            <a:r>
              <a:rPr kumimoji="1" lang="en-US" altLang="ja-JP" dirty="0" smtClean="0"/>
              <a:t>Cherenkov Light </a:t>
            </a:r>
          </a:p>
          <a:p>
            <a:r>
              <a:rPr lang="en-US" altLang="ja-JP" dirty="0" smtClean="0"/>
              <a:t>50photons/m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 (5 pe/m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) at 1TeV</a:t>
            </a:r>
          </a:p>
          <a:p>
            <a:r>
              <a:rPr lang="ja-JP" altLang="en-US" dirty="0" smtClean="0">
                <a:sym typeface="Wingdings"/>
              </a:rPr>
              <a:t></a:t>
            </a:r>
            <a:r>
              <a:rPr lang="en-US" altLang="ja-JP" dirty="0" smtClean="0">
                <a:sym typeface="Wingdings"/>
              </a:rPr>
              <a:t> </a:t>
            </a:r>
            <a:r>
              <a:rPr lang="en-US" altLang="ja-JP" dirty="0" smtClean="0"/>
              <a:t>MAGIC 2 x240 m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, HESS 4 x106 m</a:t>
            </a:r>
            <a:r>
              <a:rPr lang="en-US" altLang="ja-JP" baseline="30000" dirty="0" smtClean="0"/>
              <a:t>2</a:t>
            </a:r>
            <a:endParaRPr kumimoji="1" lang="ja-JP" altLang="en-US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5" grpId="0"/>
      <p:bldP spid="26" grpId="0"/>
      <p:bldP spid="27" grpId="0"/>
      <p:bldP spid="28" grpId="0"/>
      <p:bldP spid="29" grpId="0"/>
      <p:bldP spid="3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412750" y="0"/>
            <a:ext cx="9080500" cy="1143000"/>
          </a:xfrm>
        </p:spPr>
        <p:txBody>
          <a:bodyPr>
            <a:noAutofit/>
          </a:bodyPr>
          <a:lstStyle/>
          <a:p>
            <a:r>
              <a:rPr lang="en-US" altLang="ja-JP" sz="2400" dirty="0" smtClean="0"/>
              <a:t>Morphological studies of potential sources</a:t>
            </a:r>
            <a:br>
              <a:rPr lang="en-US" altLang="ja-JP" sz="2400" dirty="0" smtClean="0"/>
            </a:br>
            <a:r>
              <a:rPr lang="en-US" altLang="ja-JP" sz="2400" dirty="0" err="1" smtClean="0"/>
              <a:t>Cen</a:t>
            </a:r>
            <a:r>
              <a:rPr lang="en-US" altLang="ja-JP" sz="2400" dirty="0" smtClean="0"/>
              <a:t> A (3.4Mpc) &amp; </a:t>
            </a:r>
            <a:r>
              <a:rPr lang="en-US" altLang="ja-JP" sz="2400" dirty="0" err="1" smtClean="0"/>
              <a:t>Cen</a:t>
            </a:r>
            <a:r>
              <a:rPr lang="en-US" altLang="ja-JP" sz="2400" dirty="0" smtClean="0"/>
              <a:t> B (56Mpc)</a:t>
            </a:r>
            <a:br>
              <a:rPr lang="en-US" altLang="ja-JP" sz="2400" dirty="0" smtClean="0"/>
            </a:br>
            <a:r>
              <a:rPr lang="en-US" altLang="ja-JP" sz="2400" dirty="0" smtClean="0">
                <a:solidFill>
                  <a:schemeClr val="tx1"/>
                </a:solidFill>
              </a:rPr>
              <a:t>Moskalenko et al. 0805.1260v1</a:t>
            </a:r>
            <a:endParaRPr lang="ja-JP" altLang="en-US" sz="2400" dirty="0">
              <a:solidFill>
                <a:schemeClr val="tx1"/>
              </a:solidFill>
            </a:endParaRP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806" y="1371611"/>
            <a:ext cx="5623719" cy="4789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直線矢印コネクタ 8"/>
          <p:cNvCxnSpPr/>
          <p:nvPr/>
        </p:nvCxnSpPr>
        <p:spPr>
          <a:xfrm rot="16200000" flipH="1">
            <a:off x="2073276" y="2130425"/>
            <a:ext cx="1219200" cy="10731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rot="10800000" flipV="1">
            <a:off x="3384557" y="4572000"/>
            <a:ext cx="2641600" cy="914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716" y="3134697"/>
            <a:ext cx="3444611" cy="29613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71600" y="0"/>
            <a:ext cx="8121650" cy="1143000"/>
          </a:xfrm>
        </p:spPr>
        <p:txBody>
          <a:bodyPr/>
          <a:lstStyle/>
          <a:p>
            <a:r>
              <a:rPr lang="en-US" altLang="ja-JP" dirty="0" err="1" smtClean="0"/>
              <a:t>Cen</a:t>
            </a:r>
            <a:r>
              <a:rPr lang="en-US" altLang="ja-JP" dirty="0" smtClean="0"/>
              <a:t> A: HESS detection</a:t>
            </a:r>
            <a:endParaRPr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1066800"/>
            <a:ext cx="4636558" cy="389459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rcRect r="1409" b="1470"/>
          <a:stretch>
            <a:fillRect/>
          </a:stretch>
        </p:blipFill>
        <p:spPr>
          <a:xfrm>
            <a:off x="5182324" y="1066800"/>
            <a:ext cx="4396212" cy="38862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908054" y="5029211"/>
            <a:ext cx="2557954" cy="92329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 lIns="91405" tIns="45704" rIns="91405" bIns="45704" rtlCol="0">
            <a:spAutoFit/>
          </a:bodyPr>
          <a:lstStyle/>
          <a:p>
            <a:r>
              <a:rPr lang="en-US" altLang="ja-JP" dirty="0" smtClean="0"/>
              <a:t>Distance: 3.8Mpc</a:t>
            </a:r>
          </a:p>
          <a:p>
            <a:r>
              <a:rPr kumimoji="1" lang="en-US" altLang="ja-JP" dirty="0" smtClean="0"/>
              <a:t>Flux: 0.8% in Crab Unit</a:t>
            </a:r>
          </a:p>
          <a:p>
            <a:r>
              <a:rPr lang="en-US" altLang="ja-JP" dirty="0" smtClean="0"/>
              <a:t>Spectral Index: -2.7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200660" y="5029217"/>
            <a:ext cx="3917701" cy="64629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 lIns="91405" tIns="45704" rIns="91405" bIns="45704" rtlCol="0">
            <a:spAutoFit/>
          </a:bodyPr>
          <a:lstStyle/>
          <a:p>
            <a:r>
              <a:rPr kumimoji="1" lang="en-US" altLang="ja-JP" dirty="0" smtClean="0"/>
              <a:t>Cross: the best location (COG)</a:t>
            </a:r>
          </a:p>
          <a:p>
            <a:r>
              <a:rPr lang="en-US" altLang="ja-JP" dirty="0" smtClean="0"/>
              <a:t>Circle: 95% C.L. VHE extension limit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879861" y="6211690"/>
            <a:ext cx="2667509" cy="64629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 lIns="91405" tIns="45704" rIns="91405" bIns="45704" rtlCol="0">
            <a:spAutoFit/>
          </a:bodyPr>
          <a:lstStyle/>
          <a:p>
            <a:r>
              <a:rPr lang="en-US" altLang="ja-JP" dirty="0" smtClean="0"/>
              <a:t>L</a:t>
            </a:r>
            <a:r>
              <a:rPr lang="en-US" altLang="ja-JP" baseline="-25000" dirty="0" smtClean="0"/>
              <a:t>VHE</a:t>
            </a:r>
            <a:r>
              <a:rPr lang="en-US" altLang="ja-JP" dirty="0" smtClean="0"/>
              <a:t> ~ 2.6 </a:t>
            </a:r>
            <a:r>
              <a:rPr lang="en-US" altLang="ja-JP" dirty="0" err="1" smtClean="0"/>
              <a:t>x</a:t>
            </a:r>
            <a:r>
              <a:rPr lang="en-US" altLang="ja-JP" dirty="0" smtClean="0"/>
              <a:t> 10</a:t>
            </a:r>
            <a:r>
              <a:rPr lang="en-US" altLang="ja-JP" baseline="30000" dirty="0" smtClean="0"/>
              <a:t>39</a:t>
            </a:r>
            <a:r>
              <a:rPr lang="en-US" altLang="ja-JP" dirty="0" smtClean="0"/>
              <a:t> erg s-1</a:t>
            </a:r>
          </a:p>
          <a:p>
            <a:r>
              <a:rPr lang="en-US" altLang="ja-JP" dirty="0" smtClean="0"/>
              <a:t>L</a:t>
            </a:r>
            <a:r>
              <a:rPr lang="en-US" altLang="ja-JP" baseline="-25000" dirty="0" smtClean="0"/>
              <a:t>UHECR</a:t>
            </a:r>
            <a:r>
              <a:rPr lang="en-US" altLang="ja-JP" dirty="0" smtClean="0"/>
              <a:t> ~ 10</a:t>
            </a:r>
            <a:r>
              <a:rPr lang="en-US" altLang="ja-JP" baseline="30000" dirty="0" smtClean="0"/>
              <a:t>40</a:t>
            </a:r>
            <a:r>
              <a:rPr lang="en-US" altLang="ja-JP" dirty="0" smtClean="0"/>
              <a:t> erg s-1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47809" y="0"/>
            <a:ext cx="8045450" cy="1143000"/>
          </a:xfrm>
        </p:spPr>
        <p:txBody>
          <a:bodyPr>
            <a:normAutofit/>
          </a:bodyPr>
          <a:lstStyle/>
          <a:p>
            <a:r>
              <a:rPr lang="en-US" altLang="ja-JP" sz="3200" dirty="0" smtClean="0"/>
              <a:t>Starburst galaxies </a:t>
            </a:r>
            <a:br>
              <a:rPr lang="en-US" altLang="ja-JP" sz="3200" dirty="0" smtClean="0"/>
            </a:br>
            <a:r>
              <a:rPr lang="en-US" altLang="ja-JP" sz="3200" dirty="0" smtClean="0"/>
              <a:t>NGC253 (by HESS), M82 (VERITAS)</a:t>
            </a:r>
            <a:endParaRPr lang="ja-JP" altLang="en-US" sz="32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52" y="1197141"/>
            <a:ext cx="3054350" cy="268907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200" y="1219203"/>
            <a:ext cx="3302000" cy="269748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21" y="4267200"/>
            <a:ext cx="3362081" cy="17526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200650" y="6324600"/>
            <a:ext cx="3878816" cy="338522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lIns="91405" tIns="45704" rIns="91405" bIns="45704" rtlCol="0">
            <a:spAutoFit/>
          </a:bodyPr>
          <a:lstStyle/>
          <a:p>
            <a:r>
              <a:rPr lang="en-US" altLang="ja-JP" sz="1600" dirty="0" smtClean="0"/>
              <a:t>137hr, &gt;700GeV, 91photons, 0.9 % Crab</a:t>
            </a:r>
            <a:endParaRPr lang="ja-JP" altLang="en-US" sz="16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3" y="6336268"/>
            <a:ext cx="4091614" cy="338522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lIns="91405" tIns="45704" rIns="91405" bIns="45704" rtlCol="0">
            <a:spAutoFit/>
          </a:bodyPr>
          <a:lstStyle/>
          <a:p>
            <a:r>
              <a:rPr lang="en-US" altLang="ja-JP" sz="1600" dirty="0" smtClean="0"/>
              <a:t>119hrs, &gt;220GeV, 247 photons, 0.6% Crab</a:t>
            </a:r>
            <a:endParaRPr lang="ja-JP" altLang="en-US" sz="1600" dirty="0"/>
          </a:p>
        </p:txBody>
      </p:sp>
      <p:grpSp>
        <p:nvGrpSpPr>
          <p:cNvPr id="9" name="Gruppieren 16"/>
          <p:cNvGrpSpPr>
            <a:grpSpLocks/>
          </p:cNvGrpSpPr>
          <p:nvPr/>
        </p:nvGrpSpPr>
        <p:grpSpPr bwMode="auto">
          <a:xfrm>
            <a:off x="609623" y="4038627"/>
            <a:ext cx="3124197" cy="2241535"/>
            <a:chOff x="5254828" y="1424653"/>
            <a:chExt cx="3295239" cy="2577608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5"/>
            <a:srcRect b="9482"/>
            <a:stretch>
              <a:fillRect/>
            </a:stretch>
          </p:blipFill>
          <p:spPr bwMode="auto">
            <a:xfrm>
              <a:off x="5254828" y="1424653"/>
              <a:ext cx="3295239" cy="2577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5335197" y="3127807"/>
              <a:ext cx="2571896" cy="849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tabLst>
                  <a:tab pos="71973" algn="l"/>
                  <a:tab pos="539795" algn="l"/>
                </a:tabLst>
                <a:defRPr/>
              </a:pPr>
              <a:r>
                <a:rPr lang="de-DE" sz="1400" b="1" dirty="0" smtClean="0">
                  <a:solidFill>
                    <a:srgbClr val="0000FF"/>
                  </a:solidFill>
                </a:rPr>
                <a:t>Blue	</a:t>
              </a:r>
              <a:r>
                <a:rPr lang="de-DE" sz="1400" b="1" dirty="0">
                  <a:solidFill>
                    <a:srgbClr val="0000FF"/>
                  </a:solidFill>
                </a:rPr>
                <a:t>: DSS </a:t>
              </a:r>
              <a:r>
                <a:rPr lang="de-DE" sz="1400" b="1" dirty="0" err="1" smtClean="0">
                  <a:solidFill>
                    <a:srgbClr val="0000FF"/>
                  </a:solidFill>
                </a:rPr>
                <a:t>optical</a:t>
              </a:r>
              <a:endParaRPr lang="de-DE" sz="1400" b="1" dirty="0" smtClean="0">
                <a:solidFill>
                  <a:srgbClr val="0000FF"/>
                </a:solidFill>
              </a:endParaRPr>
            </a:p>
            <a:p>
              <a:pPr>
                <a:tabLst>
                  <a:tab pos="71973" algn="l"/>
                  <a:tab pos="539795" algn="l"/>
                </a:tabLst>
                <a:defRPr/>
              </a:pPr>
              <a:r>
                <a:rPr lang="de-DE" sz="1400" b="1" dirty="0" smtClean="0">
                  <a:solidFill>
                    <a:srgbClr val="FF5050"/>
                  </a:solidFill>
                </a:rPr>
                <a:t>Red </a:t>
              </a:r>
              <a:r>
                <a:rPr lang="de-DE" sz="1400" b="1" dirty="0">
                  <a:solidFill>
                    <a:srgbClr val="FF5050"/>
                  </a:solidFill>
                </a:rPr>
                <a:t>	:</a:t>
              </a:r>
              <a:r>
                <a:rPr lang="de-DE" sz="1400" b="1" dirty="0" smtClean="0">
                  <a:solidFill>
                    <a:srgbClr val="FF5050"/>
                  </a:solidFill>
                </a:rPr>
                <a:t> </a:t>
              </a:r>
              <a:r>
                <a:rPr lang="de-DE" sz="1400" b="1" dirty="0" err="1" smtClean="0">
                  <a:solidFill>
                    <a:srgbClr val="FF5050"/>
                  </a:solidFill>
                </a:rPr>
                <a:t>X-ray</a:t>
              </a:r>
              <a:endParaRPr lang="de-DE" sz="1400" b="1" dirty="0" smtClean="0">
                <a:solidFill>
                  <a:srgbClr val="FF5050"/>
                </a:solidFill>
              </a:endParaRPr>
            </a:p>
            <a:p>
              <a:pPr>
                <a:tabLst>
                  <a:tab pos="71973" algn="l"/>
                  <a:tab pos="539795" algn="l"/>
                </a:tabLst>
                <a:defRPr/>
              </a:pPr>
              <a:r>
                <a:rPr lang="de-DE" sz="1400" b="1" dirty="0" smtClean="0">
                  <a:solidFill>
                    <a:srgbClr val="92D050"/>
                  </a:solidFill>
                </a:rPr>
                <a:t>Green	</a:t>
              </a:r>
              <a:r>
                <a:rPr lang="de-DE" sz="1400" b="1" dirty="0">
                  <a:solidFill>
                    <a:srgbClr val="92D050"/>
                  </a:solidFill>
                </a:rPr>
                <a:t>:</a:t>
              </a:r>
              <a:r>
                <a:rPr lang="de-DE" sz="1400" b="1" dirty="0" smtClean="0">
                  <a:solidFill>
                    <a:srgbClr val="92D050"/>
                  </a:solidFill>
                </a:rPr>
                <a:t> HESS Gamma </a:t>
              </a:r>
              <a:r>
                <a:rPr lang="de-DE" sz="1400" b="1" dirty="0" err="1" smtClean="0">
                  <a:solidFill>
                    <a:srgbClr val="92D050"/>
                  </a:solidFill>
                </a:rPr>
                <a:t>ray</a:t>
              </a:r>
              <a:endParaRPr lang="de-DE" sz="1400" b="1" dirty="0">
                <a:solidFill>
                  <a:srgbClr val="92D050"/>
                </a:solidFill>
                <a:latin typeface="+mn-lt"/>
              </a:endParaRPr>
            </a:p>
          </p:txBody>
        </p:sp>
        <p:sp>
          <p:nvSpPr>
            <p:cNvPr id="12" name="Textfeld 17"/>
            <p:cNvSpPr txBox="1">
              <a:spLocks noChangeArrowheads="1"/>
            </p:cNvSpPr>
            <p:nvPr/>
          </p:nvSpPr>
          <p:spPr bwMode="auto">
            <a:xfrm>
              <a:off x="5335200" y="1456610"/>
              <a:ext cx="1355488" cy="424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>
                  <a:solidFill>
                    <a:schemeClr val="bg1"/>
                  </a:solidFill>
                </a:rPr>
                <a:t>NGC 253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General picture of CR and gamma ray production</a:t>
            </a:r>
            <a:endParaRPr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1" y="1992434"/>
            <a:ext cx="4724400" cy="4427013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rcRect r="51306"/>
          <a:stretch>
            <a:fillRect/>
          </a:stretch>
        </p:blipFill>
        <p:spPr>
          <a:xfrm>
            <a:off x="563883" y="1371606"/>
            <a:ext cx="2560318" cy="246236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rcRect l="48901" r="2405"/>
          <a:stretch>
            <a:fillRect/>
          </a:stretch>
        </p:blipFill>
        <p:spPr>
          <a:xfrm>
            <a:off x="563910" y="3962406"/>
            <a:ext cx="2560293" cy="246236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267203" y="14478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Lacki</a:t>
            </a:r>
            <a:r>
              <a:rPr kumimoji="1" lang="en-US" altLang="ja-JP" dirty="0" smtClean="0"/>
              <a:t> et al. 2010, </a:t>
            </a:r>
            <a:r>
              <a:rPr lang="en-US" altLang="ja-JP" b="1" dirty="0" smtClean="0"/>
              <a:t>arXiv:1003.3257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400" dirty="0" smtClean="0"/>
              <a:t>IC310 (FR-I Radio galaxy) is discovered, when observing </a:t>
            </a:r>
            <a:r>
              <a:rPr lang="en-US" altLang="ja-JP" sz="2400" dirty="0" err="1" smtClean="0"/>
              <a:t>Perseus</a:t>
            </a:r>
            <a:r>
              <a:rPr lang="en-US" altLang="ja-JP" sz="2400" dirty="0" smtClean="0"/>
              <a:t> cluster / NGC1275</a:t>
            </a:r>
            <a:endParaRPr lang="ja-JP" altLang="en-US" sz="24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100" y="1244638"/>
            <a:ext cx="4127500" cy="2870162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100" y="4216782"/>
            <a:ext cx="4127500" cy="264121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rcRect r="49798"/>
          <a:stretch>
            <a:fillRect/>
          </a:stretch>
        </p:blipFill>
        <p:spPr>
          <a:xfrm>
            <a:off x="533400" y="4095194"/>
            <a:ext cx="3443144" cy="238180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09600" y="6412468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Too bright as an off-axis </a:t>
            </a:r>
            <a:r>
              <a:rPr kumimoji="1" lang="en-US" altLang="ja-JP" dirty="0" err="1" smtClean="0"/>
              <a:t>blazar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143000"/>
            <a:ext cx="3127023" cy="27432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2959317" y="3429000"/>
            <a:ext cx="77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Fermi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21974" y="0"/>
            <a:ext cx="8236386" cy="1143000"/>
          </a:xfrm>
        </p:spPr>
        <p:txBody>
          <a:bodyPr/>
          <a:lstStyle/>
          <a:p>
            <a:r>
              <a:rPr lang="en-US" altLang="ja-JP" dirty="0" smtClean="0"/>
              <a:t>Summary and outlook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95300" y="1371600"/>
            <a:ext cx="9163050" cy="5486400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dirty="0" smtClean="0"/>
              <a:t>VHE gamma ray astronomy is now blooming!!</a:t>
            </a:r>
          </a:p>
          <a:p>
            <a:pPr lvl="1"/>
            <a:r>
              <a:rPr lang="en-US" altLang="ja-JP" dirty="0" smtClean="0"/>
              <a:t>H.E.S.S., MAGIC and VERITAS are producing a lot of physics results. </a:t>
            </a:r>
            <a:endParaRPr lang="en-US" altLang="ja-JP" dirty="0" smtClean="0">
              <a:sym typeface="Wingdings"/>
            </a:endParaRPr>
          </a:p>
          <a:p>
            <a:pPr lvl="1"/>
            <a:r>
              <a:rPr lang="en-US" altLang="ja-JP" dirty="0" smtClean="0">
                <a:sym typeface="Wingdings"/>
              </a:rPr>
              <a:t>There are still </a:t>
            </a:r>
            <a:r>
              <a:rPr lang="en-US" altLang="ja-JP" dirty="0" smtClean="0"/>
              <a:t>many open questions about High Energy Universe.</a:t>
            </a:r>
          </a:p>
          <a:p>
            <a:pPr lvl="1"/>
            <a:r>
              <a:rPr lang="en-US" altLang="ja-JP" dirty="0" smtClean="0"/>
              <a:t>We need the next generation instrument </a:t>
            </a:r>
            <a:r>
              <a:rPr lang="ja-JP" altLang="en-US" dirty="0" smtClean="0">
                <a:sym typeface="Wingdings"/>
              </a:rPr>
              <a:t></a:t>
            </a:r>
            <a:r>
              <a:rPr lang="en-US" altLang="ja-JP" dirty="0" smtClean="0">
                <a:sym typeface="Wingdings"/>
              </a:rPr>
              <a:t> CTA</a:t>
            </a:r>
            <a:endParaRPr lang="en-US" altLang="ja-JP" dirty="0" smtClean="0"/>
          </a:p>
          <a:p>
            <a:pPr lvl="1"/>
            <a:endParaRPr lang="en-US" altLang="ja-JP" dirty="0" smtClean="0"/>
          </a:p>
          <a:p>
            <a:r>
              <a:rPr lang="en-US" altLang="ja-JP" dirty="0" smtClean="0"/>
              <a:t>CTA will achieve excellent sensitivity, higher resolutions and wider energy coverage</a:t>
            </a:r>
          </a:p>
          <a:p>
            <a:pPr lvl="1"/>
            <a:r>
              <a:rPr lang="en-US" altLang="ja-JP" dirty="0" smtClean="0"/>
              <a:t>CTA is now a big international project (750 scientists from 130 institutes)</a:t>
            </a:r>
          </a:p>
          <a:p>
            <a:pPr lvl="1"/>
            <a:r>
              <a:rPr lang="en-US" altLang="ja-JP" dirty="0" smtClean="0"/>
              <a:t>It will be a unique facility for high energy gamma ray astronomy next 20 years</a:t>
            </a:r>
          </a:p>
          <a:p>
            <a:pPr lvl="1"/>
            <a:r>
              <a:rPr lang="en-US" altLang="ja-JP" dirty="0" smtClean="0"/>
              <a:t>Observation will reach to the very deep universe (</a:t>
            </a:r>
            <a:r>
              <a:rPr lang="en-US" altLang="ja-JP" dirty="0" err="1" smtClean="0"/>
              <a:t>z</a:t>
            </a:r>
            <a:r>
              <a:rPr lang="en-US" altLang="ja-JP" dirty="0" smtClean="0"/>
              <a:t>&lt;6)</a:t>
            </a:r>
          </a:p>
          <a:p>
            <a:pPr lvl="2"/>
            <a:r>
              <a:rPr lang="en-US" altLang="ja-JP" dirty="0" smtClean="0"/>
              <a:t>Distant </a:t>
            </a:r>
            <a:r>
              <a:rPr lang="en-US" altLang="ja-JP" dirty="0" err="1" smtClean="0"/>
              <a:t>AGNs</a:t>
            </a:r>
            <a:r>
              <a:rPr lang="en-US" altLang="ja-JP" dirty="0" smtClean="0"/>
              <a:t> (</a:t>
            </a:r>
            <a:r>
              <a:rPr lang="en-US" altLang="ja-JP" dirty="0" err="1" smtClean="0"/>
              <a:t>z</a:t>
            </a:r>
            <a:r>
              <a:rPr lang="en-US" altLang="ja-JP" dirty="0" smtClean="0"/>
              <a:t>&lt;2.5), </a:t>
            </a:r>
            <a:r>
              <a:rPr lang="en-US" altLang="ja-JP" dirty="0" err="1" smtClean="0"/>
              <a:t>GRBs</a:t>
            </a:r>
            <a:r>
              <a:rPr lang="en-US" altLang="ja-JP" dirty="0" smtClean="0"/>
              <a:t> (</a:t>
            </a:r>
            <a:r>
              <a:rPr lang="en-US" altLang="ja-JP" dirty="0" err="1" smtClean="0"/>
              <a:t>z</a:t>
            </a:r>
            <a:r>
              <a:rPr lang="en-US" altLang="ja-JP" dirty="0" smtClean="0"/>
              <a:t>&lt;6)</a:t>
            </a:r>
          </a:p>
          <a:p>
            <a:pPr lvl="2"/>
            <a:r>
              <a:rPr lang="en-US" altLang="ja-JP" dirty="0" smtClean="0">
                <a:sym typeface="Wingdings"/>
              </a:rPr>
              <a:t>History of Universe: Structure formation, Star formation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Challenges</a:t>
            </a:r>
          </a:p>
          <a:p>
            <a:pPr lvl="2"/>
            <a:r>
              <a:rPr lang="en-US" altLang="ja-JP" dirty="0" smtClean="0"/>
              <a:t>Search for DM</a:t>
            </a:r>
          </a:p>
          <a:p>
            <a:pPr lvl="2"/>
            <a:r>
              <a:rPr lang="en-US" altLang="ja-JP" dirty="0" smtClean="0"/>
              <a:t>Test the special relativity using long flying high energy photons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86404" cy="1131888"/>
          </a:xfrm>
          <a:prstGeom prst="rect">
            <a:avLst/>
          </a:prstGeom>
          <a:noFill/>
          <a:ln w="9360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8121650" cy="114300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Physics objectives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201569" y="1341458"/>
            <a:ext cx="3468820" cy="2446337"/>
            <a:chOff x="3606" y="845"/>
            <a:chExt cx="2017" cy="1541"/>
          </a:xfrm>
        </p:grpSpPr>
        <p:sp>
          <p:nvSpPr>
            <p:cNvPr id="16404" name="Text Box 4"/>
            <p:cNvSpPr txBox="1">
              <a:spLocks noChangeArrowheads="1"/>
            </p:cNvSpPr>
            <p:nvPr/>
          </p:nvSpPr>
          <p:spPr bwMode="auto">
            <a:xfrm>
              <a:off x="4895" y="2115"/>
              <a:ext cx="525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 dirty="0">
                  <a:solidFill>
                    <a:srgbClr val="FFAF03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ahoma" charset="0"/>
                </a:rPr>
                <a:t>GRBs</a:t>
              </a:r>
              <a:endParaRPr kumimoji="0" lang="es-ES" altLang="ja-JP" sz="2400" dirty="0">
                <a:solidFill>
                  <a:srgbClr val="FFAF03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endParaRPr>
            </a:p>
          </p:txBody>
        </p:sp>
        <p:pic>
          <p:nvPicPr>
            <p:cNvPr id="16405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06" y="890"/>
              <a:ext cx="998" cy="997"/>
            </a:xfrm>
            <a:prstGeom prst="rect">
              <a:avLst/>
            </a:prstGeom>
            <a:noFill/>
            <a:ln w="15875">
              <a:solidFill>
                <a:srgbClr val="FFFF66"/>
              </a:solidFill>
              <a:miter lim="800000"/>
              <a:headEnd/>
              <a:tailEnd/>
            </a:ln>
          </p:spPr>
        </p:pic>
        <p:sp>
          <p:nvSpPr>
            <p:cNvPr id="16406" name="Text Box 6"/>
            <p:cNvSpPr txBox="1">
              <a:spLocks noChangeArrowheads="1"/>
            </p:cNvSpPr>
            <p:nvPr/>
          </p:nvSpPr>
          <p:spPr bwMode="auto">
            <a:xfrm>
              <a:off x="3853" y="1979"/>
              <a:ext cx="533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 dirty="0">
                  <a:solidFill>
                    <a:srgbClr val="FFAF03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ahoma" charset="0"/>
                </a:rPr>
                <a:t>AGNs</a:t>
              </a:r>
              <a:endParaRPr kumimoji="0" lang="es-ES" altLang="ja-JP" sz="2400" dirty="0">
                <a:solidFill>
                  <a:srgbClr val="FFAF03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endParaRPr>
            </a:p>
          </p:txBody>
        </p:sp>
        <p:pic>
          <p:nvPicPr>
            <p:cNvPr id="16407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85" y="845"/>
              <a:ext cx="838" cy="1134"/>
            </a:xfrm>
            <a:prstGeom prst="rect">
              <a:avLst/>
            </a:prstGeom>
            <a:noFill/>
            <a:ln w="9525">
              <a:solidFill>
                <a:srgbClr val="FFFF66"/>
              </a:solidFill>
              <a:miter lim="800000"/>
              <a:headEnd/>
              <a:tailEnd/>
            </a:ln>
          </p:spPr>
        </p:pic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71744" y="4437055"/>
            <a:ext cx="9283435" cy="2435224"/>
            <a:chOff x="158" y="2795"/>
            <a:chExt cx="5398" cy="1534"/>
          </a:xfrm>
        </p:grpSpPr>
        <p:pic>
          <p:nvPicPr>
            <p:cNvPr id="16396" name="Picture 9" descr="GC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01" y="2795"/>
              <a:ext cx="946" cy="1063"/>
            </a:xfrm>
            <a:prstGeom prst="rect">
              <a:avLst/>
            </a:prstGeom>
            <a:noFill/>
            <a:ln w="15875">
              <a:solidFill>
                <a:srgbClr val="FFFF66"/>
              </a:solidFill>
              <a:miter lim="800000"/>
              <a:headEnd/>
              <a:tailEnd/>
            </a:ln>
          </p:spPr>
        </p:pic>
        <p:pic>
          <p:nvPicPr>
            <p:cNvPr id="16397" name="Picture 10" descr="ghorizon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377" y="2803"/>
              <a:ext cx="1179" cy="1171"/>
            </a:xfrm>
            <a:prstGeom prst="rect">
              <a:avLst/>
            </a:prstGeom>
            <a:noFill/>
            <a:ln w="15875">
              <a:solidFill>
                <a:srgbClr val="FFFF66"/>
              </a:solidFill>
              <a:miter lim="800000"/>
              <a:headEnd/>
              <a:tailEnd/>
            </a:ln>
          </p:spPr>
        </p:pic>
        <p:sp>
          <p:nvSpPr>
            <p:cNvPr id="16398" name="Text Box 11"/>
            <p:cNvSpPr txBox="1">
              <a:spLocks noChangeArrowheads="1"/>
            </p:cNvSpPr>
            <p:nvPr/>
          </p:nvSpPr>
          <p:spPr bwMode="auto">
            <a:xfrm>
              <a:off x="158" y="3802"/>
              <a:ext cx="1134" cy="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 dirty="0">
                  <a:solidFill>
                    <a:srgbClr val="FFAF03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ahoma" charset="0"/>
                </a:rPr>
                <a:t>Origin of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 dirty="0">
                  <a:solidFill>
                    <a:srgbClr val="FFAF03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ahoma" charset="0"/>
                </a:rPr>
                <a:t>cosmic rays</a:t>
              </a:r>
              <a:endParaRPr kumimoji="0" lang="es-ES" altLang="ja-JP" sz="2400" dirty="0">
                <a:solidFill>
                  <a:srgbClr val="FFAF03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endParaRPr>
            </a:p>
          </p:txBody>
        </p:sp>
        <p:pic>
          <p:nvPicPr>
            <p:cNvPr id="16399" name="Picture 12" descr="cosmicray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49" y="2795"/>
              <a:ext cx="948" cy="998"/>
            </a:xfrm>
            <a:prstGeom prst="rect">
              <a:avLst/>
            </a:prstGeom>
            <a:noFill/>
            <a:ln w="9525">
              <a:solidFill>
                <a:srgbClr val="FFFF66"/>
              </a:solidFill>
              <a:miter lim="800000"/>
              <a:headEnd/>
              <a:tailEnd/>
            </a:ln>
          </p:spPr>
        </p:pic>
        <p:sp>
          <p:nvSpPr>
            <p:cNvPr id="16400" name="Text Box 13"/>
            <p:cNvSpPr txBox="1">
              <a:spLocks noChangeArrowheads="1"/>
            </p:cNvSpPr>
            <p:nvPr/>
          </p:nvSpPr>
          <p:spPr bwMode="auto">
            <a:xfrm>
              <a:off x="4412" y="4055"/>
              <a:ext cx="965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 dirty="0">
                  <a:solidFill>
                    <a:srgbClr val="FFAF03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ahoma" charset="0"/>
                </a:rPr>
                <a:t>Cosmology</a:t>
              </a:r>
              <a:endParaRPr kumimoji="0" lang="es-ES" altLang="ja-JP" sz="2400" dirty="0">
                <a:solidFill>
                  <a:srgbClr val="FFAF03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endParaRPr>
            </a:p>
          </p:txBody>
        </p:sp>
        <p:sp>
          <p:nvSpPr>
            <p:cNvPr id="16401" name="Text Box 14"/>
            <p:cNvSpPr txBox="1">
              <a:spLocks noChangeArrowheads="1"/>
            </p:cNvSpPr>
            <p:nvPr/>
          </p:nvSpPr>
          <p:spPr bwMode="auto">
            <a:xfrm>
              <a:off x="1649" y="3929"/>
              <a:ext cx="1054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 dirty="0">
                  <a:solidFill>
                    <a:srgbClr val="FFAF03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ahoma" charset="0"/>
                </a:rPr>
                <a:t>Dark matter</a:t>
              </a:r>
              <a:endParaRPr kumimoji="0" lang="es-ES" altLang="ja-JP" sz="2400" dirty="0">
                <a:solidFill>
                  <a:srgbClr val="FFAF03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endParaRPr>
            </a:p>
          </p:txBody>
        </p:sp>
        <p:pic>
          <p:nvPicPr>
            <p:cNvPr id="16402" name="Picture 15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971" y="2795"/>
              <a:ext cx="1134" cy="851"/>
            </a:xfrm>
            <a:prstGeom prst="rect">
              <a:avLst/>
            </a:prstGeom>
            <a:noFill/>
            <a:ln w="9525">
              <a:solidFill>
                <a:srgbClr val="FFFF66"/>
              </a:solidFill>
              <a:miter lim="800000"/>
              <a:headEnd/>
              <a:tailEnd/>
            </a:ln>
          </p:spPr>
        </p:pic>
        <p:sp>
          <p:nvSpPr>
            <p:cNvPr id="16403" name="Text Box 16"/>
            <p:cNvSpPr txBox="1">
              <a:spLocks noChangeArrowheads="1"/>
            </p:cNvSpPr>
            <p:nvPr/>
          </p:nvSpPr>
          <p:spPr bwMode="auto">
            <a:xfrm>
              <a:off x="3098" y="3802"/>
              <a:ext cx="987" cy="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 dirty="0">
                  <a:solidFill>
                    <a:srgbClr val="FFAF03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ahoma" charset="0"/>
                </a:rPr>
                <a:t>Space-time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 dirty="0">
                  <a:solidFill>
                    <a:srgbClr val="FFAF03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ahoma" charset="0"/>
                </a:rPr>
                <a:t>&amp; relativity</a:t>
              </a:r>
              <a:endParaRPr kumimoji="0" lang="es-ES" altLang="ja-JP" sz="2400" dirty="0">
                <a:solidFill>
                  <a:srgbClr val="FFAF03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endParaRPr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194337" y="1412896"/>
            <a:ext cx="5850730" cy="2565401"/>
            <a:chOff x="113" y="890"/>
            <a:chExt cx="3402" cy="1616"/>
          </a:xfrm>
        </p:grpSpPr>
        <p:pic>
          <p:nvPicPr>
            <p:cNvPr id="16390" name="Picture 18" descr="crab_chandra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202" y="890"/>
              <a:ext cx="998" cy="998"/>
            </a:xfrm>
            <a:prstGeom prst="rect">
              <a:avLst/>
            </a:prstGeom>
            <a:noFill/>
            <a:ln w="15875">
              <a:solidFill>
                <a:srgbClr val="FFFF66"/>
              </a:solidFill>
              <a:miter lim="800000"/>
              <a:headEnd/>
              <a:tailEnd/>
            </a:ln>
          </p:spPr>
        </p:pic>
        <p:pic>
          <p:nvPicPr>
            <p:cNvPr id="16391" name="Picture 19" descr="CXO_CasA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13" y="890"/>
              <a:ext cx="998" cy="998"/>
            </a:xfrm>
            <a:prstGeom prst="rect">
              <a:avLst/>
            </a:prstGeom>
            <a:noFill/>
            <a:ln w="15875">
              <a:solidFill>
                <a:srgbClr val="FFFF66"/>
              </a:solidFill>
              <a:miter lim="800000"/>
              <a:headEnd/>
              <a:tailEnd/>
            </a:ln>
          </p:spPr>
        </p:pic>
        <p:sp>
          <p:nvSpPr>
            <p:cNvPr id="16392" name="Text Box 20"/>
            <p:cNvSpPr txBox="1">
              <a:spLocks noChangeArrowheads="1"/>
            </p:cNvSpPr>
            <p:nvPr/>
          </p:nvSpPr>
          <p:spPr bwMode="auto">
            <a:xfrm>
              <a:off x="1231" y="1933"/>
              <a:ext cx="930" cy="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 dirty="0">
                  <a:solidFill>
                    <a:srgbClr val="FFAF03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ahoma" charset="0"/>
                </a:rPr>
                <a:t>Pulsars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 dirty="0">
                  <a:solidFill>
                    <a:srgbClr val="FFAF03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ahoma" charset="0"/>
                </a:rPr>
                <a:t>and </a:t>
              </a:r>
              <a:r>
                <a:rPr lang="en-US" altLang="ja-JP" sz="2400" dirty="0" err="1">
                  <a:solidFill>
                    <a:srgbClr val="FFAF03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ahoma" charset="0"/>
                </a:rPr>
                <a:t>PWNe</a:t>
              </a:r>
              <a:endParaRPr kumimoji="0" lang="ja-JP" altLang="es-ES" sz="2400" dirty="0">
                <a:solidFill>
                  <a:srgbClr val="FFAF03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endParaRPr>
            </a:p>
          </p:txBody>
        </p:sp>
        <p:sp>
          <p:nvSpPr>
            <p:cNvPr id="16393" name="Text Box 21"/>
            <p:cNvSpPr txBox="1">
              <a:spLocks noChangeArrowheads="1"/>
            </p:cNvSpPr>
            <p:nvPr/>
          </p:nvSpPr>
          <p:spPr bwMode="auto">
            <a:xfrm>
              <a:off x="359" y="1933"/>
              <a:ext cx="51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 dirty="0" err="1">
                  <a:solidFill>
                    <a:schemeClr val="accent1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ahoma" charset="0"/>
                </a:rPr>
                <a:t>SNRs</a:t>
              </a:r>
              <a:endParaRPr kumimoji="0" lang="es-ES" altLang="ja-JP" sz="2400" dirty="0">
                <a:solidFill>
                  <a:schemeClr val="accent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endParaRPr>
            </a:p>
          </p:txBody>
        </p:sp>
        <p:pic>
          <p:nvPicPr>
            <p:cNvPr id="16394" name="Picture 22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336" y="935"/>
              <a:ext cx="1134" cy="907"/>
            </a:xfrm>
            <a:prstGeom prst="rect">
              <a:avLst/>
            </a:prstGeom>
            <a:noFill/>
            <a:ln w="15875">
              <a:solidFill>
                <a:srgbClr val="FFFF00"/>
              </a:solidFill>
              <a:miter lim="800000"/>
              <a:headEnd/>
              <a:tailEnd/>
            </a:ln>
          </p:spPr>
        </p:pic>
        <p:sp>
          <p:nvSpPr>
            <p:cNvPr id="16395" name="Text Box 23"/>
            <p:cNvSpPr txBox="1">
              <a:spLocks noChangeArrowheads="1"/>
            </p:cNvSpPr>
            <p:nvPr/>
          </p:nvSpPr>
          <p:spPr bwMode="auto">
            <a:xfrm>
              <a:off x="2319" y="1979"/>
              <a:ext cx="1196" cy="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 dirty="0">
                  <a:solidFill>
                    <a:srgbClr val="FFAF03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ahoma" charset="0"/>
                </a:rPr>
                <a:t>Micro quasars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 dirty="0">
                  <a:solidFill>
                    <a:srgbClr val="FFAF03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ahoma" charset="0"/>
                </a:rPr>
                <a:t>X-ray binaries</a:t>
              </a:r>
              <a:endParaRPr kumimoji="0" lang="es-ES" altLang="ja-JP" sz="2400" dirty="0">
                <a:solidFill>
                  <a:srgbClr val="FFAF03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60400" y="0"/>
            <a:ext cx="9245600" cy="1125538"/>
          </a:xfrm>
        </p:spPr>
        <p:txBody>
          <a:bodyPr>
            <a:normAutofit fontScale="90000"/>
          </a:bodyPr>
          <a:lstStyle/>
          <a:p>
            <a:r>
              <a:rPr lang="en-US" altLang="ja-JP" sz="3600" dirty="0"/>
              <a:t>Gamma-Ray Emission </a:t>
            </a:r>
            <a:r>
              <a:rPr lang="en-US" altLang="ja-JP" sz="3600" dirty="0" smtClean="0"/>
              <a:t>Processes(1)</a:t>
            </a:r>
            <a:br>
              <a:rPr lang="en-US" altLang="ja-JP" sz="3600" dirty="0" smtClean="0"/>
            </a:br>
            <a:r>
              <a:rPr lang="en-US" altLang="ja-JP" sz="3600" dirty="0" smtClean="0"/>
              <a:t>Astrophysical process</a:t>
            </a:r>
            <a:endParaRPr lang="en-US" altLang="ja-JP" sz="3600" dirty="0"/>
          </a:p>
        </p:txBody>
      </p:sp>
      <p:pic>
        <p:nvPicPr>
          <p:cNvPr id="1373187" name="Picture 3" descr="GAMMA-ELECTR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13" y="1628781"/>
            <a:ext cx="4369991" cy="2257425"/>
          </a:xfrm>
          <a:prstGeom prst="rect">
            <a:avLst/>
          </a:prstGeom>
          <a:noFill/>
        </p:spPr>
      </p:pic>
      <p:pic>
        <p:nvPicPr>
          <p:cNvPr id="1373188" name="Picture 4" descr="GAMMA-SPECTR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98725" y="4191002"/>
            <a:ext cx="4754881" cy="2438400"/>
          </a:xfrm>
          <a:prstGeom prst="rect">
            <a:avLst/>
          </a:prstGeom>
          <a:noFill/>
        </p:spPr>
      </p:pic>
      <p:graphicFrame>
        <p:nvGraphicFramePr>
          <p:cNvPr id="1373189" name="Object 5"/>
          <p:cNvGraphicFramePr>
            <a:graphicFrameLocks noChangeAspect="1"/>
          </p:cNvGraphicFramePr>
          <p:nvPr/>
        </p:nvGraphicFramePr>
        <p:xfrm>
          <a:off x="228617" y="4191003"/>
          <a:ext cx="4447381" cy="965200"/>
        </p:xfrm>
        <a:graphic>
          <a:graphicData uri="http://schemas.openxmlformats.org/presentationml/2006/ole">
            <p:oleObj spid="_x0000_s105474" name="数式" r:id="rId5" imgW="2044440" imgH="444240" progId="Equation.3">
              <p:embed/>
            </p:oleObj>
          </a:graphicData>
        </a:graphic>
      </p:graphicFrame>
      <p:graphicFrame>
        <p:nvGraphicFramePr>
          <p:cNvPr id="1373190" name="Object 6"/>
          <p:cNvGraphicFramePr>
            <a:graphicFrameLocks noChangeAspect="1"/>
          </p:cNvGraphicFramePr>
          <p:nvPr/>
        </p:nvGraphicFramePr>
        <p:xfrm>
          <a:off x="228600" y="5327650"/>
          <a:ext cx="3874690" cy="1073150"/>
        </p:xfrm>
        <a:graphic>
          <a:graphicData uri="http://schemas.openxmlformats.org/presentationml/2006/ole">
            <p:oleObj spid="_x0000_s105475" name="数式" r:id="rId6" imgW="1790640" imgH="495000" progId="Equation.3">
              <p:embed/>
            </p:oleObj>
          </a:graphicData>
        </a:graphic>
      </p:graphicFrame>
      <p:graphicFrame>
        <p:nvGraphicFramePr>
          <p:cNvPr id="1373191" name="Object 7"/>
          <p:cNvGraphicFramePr>
            <a:graphicFrameLocks noChangeAspect="1"/>
          </p:cNvGraphicFramePr>
          <p:nvPr/>
        </p:nvGraphicFramePr>
        <p:xfrm>
          <a:off x="7771739" y="1981200"/>
          <a:ext cx="988880" cy="412750"/>
        </p:xfrm>
        <a:graphic>
          <a:graphicData uri="http://schemas.openxmlformats.org/presentationml/2006/ole">
            <p:oleObj spid="_x0000_s105476" name="数式" r:id="rId7" imgW="457200" imgH="190440" progId="Equation.3">
              <p:embed/>
            </p:oleObj>
          </a:graphicData>
        </a:graphic>
      </p:graphicFrame>
      <p:graphicFrame>
        <p:nvGraphicFramePr>
          <p:cNvPr id="1373192" name="Object 8"/>
          <p:cNvGraphicFramePr>
            <a:graphicFrameLocks noChangeAspect="1"/>
          </p:cNvGraphicFramePr>
          <p:nvPr/>
        </p:nvGraphicFramePr>
        <p:xfrm>
          <a:off x="8306612" y="2743200"/>
          <a:ext cx="988881" cy="412750"/>
        </p:xfrm>
        <a:graphic>
          <a:graphicData uri="http://schemas.openxmlformats.org/presentationml/2006/ole">
            <p:oleObj spid="_x0000_s105477" name="数式" r:id="rId8" imgW="457200" imgH="190440" progId="Equation.3">
              <p:embed/>
            </p:oleObj>
          </a:graphicData>
        </a:graphic>
      </p:graphicFrame>
      <p:pic>
        <p:nvPicPr>
          <p:cNvPr id="1373193" name="Picture 9" descr="GAMMA-PROTON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953000" y="1676413"/>
            <a:ext cx="4842554" cy="2209795"/>
          </a:xfrm>
          <a:prstGeom prst="rect">
            <a:avLst/>
          </a:prstGeom>
          <a:noFill/>
        </p:spPr>
      </p:pic>
      <p:graphicFrame>
        <p:nvGraphicFramePr>
          <p:cNvPr id="1373194" name="Object 10"/>
          <p:cNvGraphicFramePr>
            <a:graphicFrameLocks noChangeAspect="1"/>
          </p:cNvGraphicFramePr>
          <p:nvPr/>
        </p:nvGraphicFramePr>
        <p:xfrm>
          <a:off x="5105417" y="2895600"/>
          <a:ext cx="988881" cy="412750"/>
        </p:xfrm>
        <a:graphic>
          <a:graphicData uri="http://schemas.openxmlformats.org/presentationml/2006/ole">
            <p:oleObj spid="_x0000_s105478" name="数式" r:id="rId10" imgW="457200" imgH="190440" progId="Equation.3">
              <p:embed/>
            </p:oleObj>
          </a:graphicData>
        </a:graphic>
      </p:graphicFrame>
      <p:graphicFrame>
        <p:nvGraphicFramePr>
          <p:cNvPr id="1373195" name="Object 11"/>
          <p:cNvGraphicFramePr>
            <a:graphicFrameLocks noChangeAspect="1"/>
          </p:cNvGraphicFramePr>
          <p:nvPr/>
        </p:nvGraphicFramePr>
        <p:xfrm>
          <a:off x="8382000" y="3200400"/>
          <a:ext cx="988880" cy="412750"/>
        </p:xfrm>
        <a:graphic>
          <a:graphicData uri="http://schemas.openxmlformats.org/presentationml/2006/ole">
            <p:oleObj spid="_x0000_s105479" name="数式" r:id="rId11" imgW="457200" imgH="190440" progId="Equation.3">
              <p:embed/>
            </p:oleObj>
          </a:graphicData>
        </a:graphic>
      </p:graphicFrame>
      <p:graphicFrame>
        <p:nvGraphicFramePr>
          <p:cNvPr id="1373196" name="Object 12"/>
          <p:cNvGraphicFramePr>
            <a:graphicFrameLocks noChangeAspect="1"/>
          </p:cNvGraphicFramePr>
          <p:nvPr/>
        </p:nvGraphicFramePr>
        <p:xfrm>
          <a:off x="381812" y="2286000"/>
          <a:ext cx="988881" cy="412750"/>
        </p:xfrm>
        <a:graphic>
          <a:graphicData uri="http://schemas.openxmlformats.org/presentationml/2006/ole">
            <p:oleObj spid="_x0000_s105480" name="数式" r:id="rId12" imgW="457200" imgH="190440" progId="Equation.3">
              <p:embed/>
            </p:oleObj>
          </a:graphicData>
        </a:graphic>
      </p:graphicFrame>
      <p:graphicFrame>
        <p:nvGraphicFramePr>
          <p:cNvPr id="1373197" name="Object 13"/>
          <p:cNvGraphicFramePr>
            <a:graphicFrameLocks noChangeAspect="1"/>
          </p:cNvGraphicFramePr>
          <p:nvPr/>
        </p:nvGraphicFramePr>
        <p:xfrm>
          <a:off x="3276600" y="3321050"/>
          <a:ext cx="990600" cy="412750"/>
        </p:xfrm>
        <a:graphic>
          <a:graphicData uri="http://schemas.openxmlformats.org/presentationml/2006/ole">
            <p:oleObj spid="_x0000_s105481" name="数式" r:id="rId13" imgW="457200" imgH="190440" progId="Equation.3">
              <p:embed/>
            </p:oleObj>
          </a:graphicData>
        </a:graphic>
      </p:graphicFrame>
      <p:sp>
        <p:nvSpPr>
          <p:cNvPr id="1373198" name="Line 14"/>
          <p:cNvSpPr>
            <a:spLocks noChangeShapeType="1"/>
          </p:cNvSpPr>
          <p:nvPr/>
        </p:nvSpPr>
        <p:spPr bwMode="auto">
          <a:xfrm flipH="1">
            <a:off x="7467335" y="1905000"/>
            <a:ext cx="304404" cy="7620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1405" tIns="45704" rIns="91405" bIns="45704"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tIns="41980" bIns="41980"/>
          <a:lstStyle/>
          <a:p>
            <a:r>
              <a:rPr lang="en-US" altLang="ja-JP" sz="3200" dirty="0" smtClean="0"/>
              <a:t>Gamma ray emission process</a:t>
            </a:r>
            <a:br>
              <a:rPr lang="en-US" altLang="ja-JP" sz="3200" dirty="0" smtClean="0"/>
            </a:br>
            <a:r>
              <a:rPr lang="en-US" altLang="ja-JP" sz="3200" dirty="0" smtClean="0"/>
              <a:t>from DM Annihilation</a:t>
            </a:r>
            <a:endParaRPr lang="ja-JP" altLang="en-US" sz="3200" dirty="0" smtClean="0"/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391" y="4878409"/>
            <a:ext cx="4256484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391" y="1857375"/>
            <a:ext cx="4256484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テキスト ボックス 5"/>
          <p:cNvSpPr txBox="1">
            <a:spLocks noChangeArrowheads="1"/>
          </p:cNvSpPr>
          <p:nvPr/>
        </p:nvSpPr>
        <p:spPr bwMode="auto">
          <a:xfrm>
            <a:off x="309563" y="1285883"/>
            <a:ext cx="3605900" cy="461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3" tIns="45703" rIns="91403" bIns="45703">
            <a:prstTxWarp prst="textNoShape">
              <a:avLst/>
            </a:prstTxWarp>
            <a:spAutoFit/>
          </a:bodyPr>
          <a:lstStyle/>
          <a:p>
            <a:r>
              <a:rPr lang="en-US" altLang="ja-JP" sz="2400" dirty="0"/>
              <a:t>Dark Matter Annihilations</a:t>
            </a:r>
            <a:endParaRPr lang="ja-JP" altLang="en-US" sz="2400" dirty="0"/>
          </a:p>
        </p:txBody>
      </p:sp>
      <p:pic>
        <p:nvPicPr>
          <p:cNvPr id="3994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7783" y="1289057"/>
            <a:ext cx="3946922" cy="125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7785" y="2643209"/>
            <a:ext cx="3962400" cy="408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円/楕円 7"/>
          <p:cNvSpPr/>
          <p:nvPr/>
        </p:nvSpPr>
        <p:spPr>
          <a:xfrm>
            <a:off x="7584283" y="1214438"/>
            <a:ext cx="1547813" cy="135731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3" rIns="91403" bIns="45703"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FFFF"/>
              </a:solidFill>
              <a:cs typeface="ＭＳ Ｐゴシック" charset="-128"/>
            </a:endParaRPr>
          </a:p>
        </p:txBody>
      </p:sp>
      <p:sp>
        <p:nvSpPr>
          <p:cNvPr id="39945" name="テキスト ボックス 8"/>
          <p:cNvSpPr txBox="1">
            <a:spLocks noChangeArrowheads="1"/>
          </p:cNvSpPr>
          <p:nvPr/>
        </p:nvSpPr>
        <p:spPr bwMode="auto">
          <a:xfrm>
            <a:off x="5417346" y="1214444"/>
            <a:ext cx="1941983" cy="369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3" tIns="45703" rIns="91403" bIns="45703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</a:rPr>
              <a:t>Bergstrom et al.</a:t>
            </a:r>
            <a:endParaRPr lang="ja-JP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1371600" y="0"/>
            <a:ext cx="8121650" cy="1143000"/>
          </a:xfrm>
        </p:spPr>
        <p:txBody>
          <a:bodyPr/>
          <a:lstStyle/>
          <a:p>
            <a:r>
              <a:rPr lang="en-US" altLang="ja-JP" dirty="0" smtClean="0"/>
              <a:t>VHE </a:t>
            </a:r>
            <a:r>
              <a:rPr lang="en-US" altLang="ja-JP" dirty="0" err="1" smtClean="0"/>
              <a:t>Skymap</a:t>
            </a:r>
            <a:endParaRPr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95308" y="6096009"/>
            <a:ext cx="8714858" cy="646268"/>
          </a:xfrm>
          <a:prstGeom prst="rect">
            <a:avLst/>
          </a:prstGeom>
          <a:noFill/>
        </p:spPr>
        <p:txBody>
          <a:bodyPr wrap="none" lIns="91378" tIns="45689" rIns="91378" bIns="45689" rtlCol="0">
            <a:spAutoFit/>
          </a:bodyPr>
          <a:lstStyle/>
          <a:p>
            <a:r>
              <a:rPr lang="en-US" altLang="ja-JP" dirty="0" smtClean="0"/>
              <a:t>106</a:t>
            </a:r>
            <a:r>
              <a:rPr kumimoji="1" lang="en-US" altLang="ja-JP" dirty="0" smtClean="0"/>
              <a:t> sources (</a:t>
            </a:r>
            <a:r>
              <a:rPr lang="en-US" altLang="ja-JP" dirty="0" smtClean="0"/>
              <a:t>45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Extragalactics</a:t>
            </a:r>
            <a:r>
              <a:rPr kumimoji="1" lang="en-US" altLang="ja-JP" dirty="0" smtClean="0"/>
              <a:t> + 61 </a:t>
            </a:r>
            <a:r>
              <a:rPr kumimoji="1" lang="en-US" altLang="ja-JP" dirty="0" err="1" smtClean="0"/>
              <a:t>Galactics</a:t>
            </a:r>
            <a:r>
              <a:rPr kumimoji="1" lang="en-US" altLang="ja-JP" dirty="0" smtClean="0"/>
              <a:t>) in Nov 2010</a:t>
            </a:r>
          </a:p>
          <a:p>
            <a:r>
              <a:rPr lang="en-US" altLang="ja-JP" dirty="0" err="1" smtClean="0"/>
              <a:t>Blazars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FSRQs</a:t>
            </a:r>
            <a:r>
              <a:rPr lang="en-US" altLang="ja-JP" dirty="0" smtClean="0"/>
              <a:t>, FR-I, Starburst galaxies      </a:t>
            </a:r>
            <a:r>
              <a:rPr lang="en-US" altLang="ja-JP" dirty="0" err="1" smtClean="0"/>
              <a:t>SNRs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PWNe</a:t>
            </a:r>
            <a:r>
              <a:rPr lang="en-US" altLang="ja-JP" dirty="0" smtClean="0"/>
              <a:t>, Pulsar, Binaries, un-IDs 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25" y="1371600"/>
            <a:ext cx="9551779" cy="449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1625" name="Picture 9"/>
          <p:cNvPicPr>
            <a:picLocks noChangeAspect="1" noChangeArrowheads="1"/>
          </p:cNvPicPr>
          <p:nvPr/>
        </p:nvPicPr>
        <p:blipFill>
          <a:blip r:embed="rId2"/>
          <a:srcRect l="7561" t="5513" r="7561" b="15750"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9162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42950" y="2124100"/>
            <a:ext cx="8420100" cy="1736725"/>
          </a:xfrm>
        </p:spPr>
        <p:txBody>
          <a:bodyPr/>
          <a:lstStyle/>
          <a:p>
            <a:r>
              <a:rPr lang="en-US" altLang="ja-JP"/>
              <a:t>Galactic Sources</a:t>
            </a:r>
            <a:br>
              <a:rPr lang="en-US" altLang="ja-JP"/>
            </a:br>
            <a:r>
              <a:rPr lang="en-US" altLang="ja-JP"/>
              <a:t>SNRs, PWNe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508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959850" cy="990600"/>
          </a:xfrm>
        </p:spPr>
        <p:txBody>
          <a:bodyPr tIns="41980" bIns="41980">
            <a:normAutofit fontScale="90000"/>
          </a:bodyPr>
          <a:lstStyle/>
          <a:p>
            <a:pPr eaLnBrk="1" hangingPunct="1"/>
            <a:r>
              <a:rPr lang="en-US" altLang="ja-JP" sz="4000" dirty="0">
                <a:latin typeface="ＭＳ Ｐゴシック" charset="-128"/>
              </a:rPr>
              <a:t>Great success!</a:t>
            </a:r>
            <a:r>
              <a:rPr lang="en-US" altLang="ja-JP" sz="4000" dirty="0" smtClean="0">
                <a:latin typeface="ＭＳ Ｐゴシック" charset="-128"/>
              </a:rPr>
              <a:t>!  HESS galactic plane survey</a:t>
            </a:r>
            <a:endParaRPr lang="en-US" altLang="ja-JP" sz="4000" dirty="0">
              <a:latin typeface="ＭＳ Ｐゴシック" charset="-128"/>
            </a:endParaRPr>
          </a:p>
        </p:txBody>
      </p:sp>
      <p:pic>
        <p:nvPicPr>
          <p:cNvPr id="29699" name="Picture 5"/>
          <p:cNvPicPr>
            <a:picLocks noChangeAspect="1" noChangeArrowheads="1"/>
          </p:cNvPicPr>
          <p:nvPr/>
        </p:nvPicPr>
        <p:blipFill>
          <a:blip r:embed="rId2"/>
          <a:srcRect l="2814" t="6528" r="2814" b="7095"/>
          <a:stretch>
            <a:fillRect/>
          </a:stretch>
        </p:blipFill>
        <p:spPr bwMode="auto">
          <a:xfrm>
            <a:off x="685803" y="838204"/>
            <a:ext cx="8183178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1029640" y="6248403"/>
            <a:ext cx="3352962" cy="369324"/>
          </a:xfrm>
          <a:prstGeom prst="rect">
            <a:avLst/>
          </a:prstGeom>
          <a:solidFill>
            <a:schemeClr val="bg2"/>
          </a:solidFill>
        </p:spPr>
        <p:txBody>
          <a:bodyPr wrap="none" lIns="91433" tIns="45716" rIns="91433" bIns="45716" rtlCol="0">
            <a:spAutoFit/>
          </a:bodyPr>
          <a:lstStyle/>
          <a:p>
            <a:r>
              <a:rPr kumimoji="1" lang="en-US" altLang="ja-JP" dirty="0" err="1" smtClean="0"/>
              <a:t>PWNe</a:t>
            </a:r>
            <a:r>
              <a:rPr kumimoji="1" lang="en-US" altLang="ja-JP" dirty="0" smtClean="0"/>
              <a:t>, </a:t>
            </a:r>
            <a:r>
              <a:rPr kumimoji="1" lang="en-US" altLang="ja-JP" dirty="0" err="1" smtClean="0"/>
              <a:t>SNRs</a:t>
            </a:r>
            <a:r>
              <a:rPr kumimoji="1" lang="en-US" altLang="ja-JP" dirty="0" smtClean="0"/>
              <a:t>, Binaries, un-IDs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テクノロジー">
  <a:themeElements>
    <a:clrScheme name="たそがれ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テクノロジー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テクノロジー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テクノロジー.thmx</Template>
  <TotalTime>49243</TotalTime>
  <Words>1092</Words>
  <Application>Microsoft Macintosh PowerPoint</Application>
  <PresentationFormat>A4 210x297 mm</PresentationFormat>
  <Paragraphs>225</Paragraphs>
  <Slides>35</Slides>
  <Notes>6</Notes>
  <HiddenSlides>0</HiddenSlides>
  <MMClips>0</MMClips>
  <ScaleCrop>false</ScaleCrop>
  <HeadingPairs>
    <vt:vector size="6" baseType="variant">
      <vt:variant>
        <vt:lpstr>デザイン テンプレート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37" baseType="lpstr">
      <vt:lpstr>テクノロジー</vt:lpstr>
      <vt:lpstr>数式</vt:lpstr>
      <vt:lpstr>VHE Gamma Ray Astronomy Present results</vt:lpstr>
      <vt:lpstr>VHE Instruments</vt:lpstr>
      <vt:lpstr>Imaging Air Cherenkov Telescope</vt:lpstr>
      <vt:lpstr>Physics objectives</vt:lpstr>
      <vt:lpstr>Gamma-Ray Emission Processes(1) Astrophysical process</vt:lpstr>
      <vt:lpstr>Gamma ray emission process from DM Annihilation</vt:lpstr>
      <vt:lpstr>VHE Skymap</vt:lpstr>
      <vt:lpstr>Galactic Sources SNRs, PWNe</vt:lpstr>
      <vt:lpstr>Great success!!  HESS galactic plane survey</vt:lpstr>
      <vt:lpstr>HESS: Shell type SNRs(7) RX J1713, RX J0852, RCW86</vt:lpstr>
      <vt:lpstr>SNR Study  RX J1713  HESS + Fermi</vt:lpstr>
      <vt:lpstr>Shell type SNRs IC443(MAGIC J0616)</vt:lpstr>
      <vt:lpstr>SNRs in different evolutionary stages</vt:lpstr>
      <vt:lpstr>Pulsar Wind Nebulae observation by HESS</vt:lpstr>
      <vt:lpstr>Pulsar Wind Nebula HESS J1825-137 Energy Dependent Morphology</vt:lpstr>
      <vt:lpstr>Crab　Nebula</vt:lpstr>
      <vt:lpstr>Crab Nebula spectrum Fermi and MAGIC-Stereo</vt:lpstr>
      <vt:lpstr>Pulsar Study</vt:lpstr>
      <vt:lpstr>　Crab Pulsar</vt:lpstr>
      <vt:lpstr>Extragalactic sources</vt:lpstr>
      <vt:lpstr>Number of extragalactic VHE Sources (45)</vt:lpstr>
      <vt:lpstr>Cosmic Ray accelerator Active Galactic Nuclei</vt:lpstr>
      <vt:lpstr>Extra-galactic sources</vt:lpstr>
      <vt:lpstr>PKS 2155304  Spectral Energy Distribution</vt:lpstr>
      <vt:lpstr>Mrk421 MWL SED</vt:lpstr>
      <vt:lpstr>EBL (Extragalactic Background Light) </vt:lpstr>
      <vt:lpstr>EBL upper limit by MAGIC and HESS observations</vt:lpstr>
      <vt:lpstr>M87 flare in 2008: MAGIC, VERITAS, HESS, VLBA</vt:lpstr>
      <vt:lpstr>M87 flare in 2008:  MAGIC, VERITA, HESS, and VLBA</vt:lpstr>
      <vt:lpstr>Morphological studies of potential sources Cen A (3.4Mpc) &amp; Cen B (56Mpc) Moskalenko et al. 0805.1260v1</vt:lpstr>
      <vt:lpstr>Cen A: HESS detection</vt:lpstr>
      <vt:lpstr>Starburst galaxies  NGC253 (by HESS), M82 (VERITAS)</vt:lpstr>
      <vt:lpstr>General picture of CR and gamma ray production</vt:lpstr>
      <vt:lpstr>IC310 (FR-I Radio galaxy) is discovered, when observing Perseus cluster / NGC1275</vt:lpstr>
      <vt:lpstr>Summary and outlook</vt:lpstr>
    </vt:vector>
  </TitlesOfParts>
  <Company>東京大学宇宙線研究所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EUSO Science Baseline</dc:title>
  <dc:creator>手嶋　政廣</dc:creator>
  <cp:lastModifiedBy>Teshima Masahiro</cp:lastModifiedBy>
  <cp:revision>401</cp:revision>
  <cp:lastPrinted>2009-10-09T09:36:26Z</cp:lastPrinted>
  <dcterms:created xsi:type="dcterms:W3CDTF">2010-11-16T04:41:41Z</dcterms:created>
  <dcterms:modified xsi:type="dcterms:W3CDTF">2010-11-16T04:43:22Z</dcterms:modified>
</cp:coreProperties>
</file>